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1" r:id="rId4"/>
    <p:sldId id="262" r:id="rId5"/>
    <p:sldId id="297" r:id="rId6"/>
    <p:sldId id="260" r:id="rId7"/>
    <p:sldId id="505" r:id="rId8"/>
    <p:sldId id="293" r:id="rId9"/>
    <p:sldId id="506" r:id="rId10"/>
    <p:sldId id="279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EEED-B60F-4EFB-A372-CE290F3432BE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70703-DA71-4EC3-9E2B-23B0A395F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A006-7D43-3C66-6B0A-94F7B0FAC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B718A-0D30-9746-D7D2-6A5BF80A3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0E53-5AD9-FAEC-CE03-951FB76F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44FD-285B-7EE8-F401-E0075514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6885-C0B7-E043-EB4C-4877FFB1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B0C5-C662-D222-EC20-016B45D2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CFFF3-F7C8-E1AD-4E4D-0153991FB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4891-6930-B133-4712-895324B8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3C0D3-99C2-CF9C-72DF-1F4E2FCB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15671-E0ED-6230-CC8C-CAC4378E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8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4F6E5-FF0D-B398-F24A-F62FE1AE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E3F5-B7E7-A16D-F8F0-13C7E221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13C08-F03E-C9B8-270A-FFC0F0AF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41131-6227-816D-B81E-8CB87124F423}"/>
              </a:ext>
            </a:extLst>
          </p:cNvPr>
          <p:cNvSpPr/>
          <p:nvPr userDrawn="1"/>
        </p:nvSpPr>
        <p:spPr>
          <a:xfrm>
            <a:off x="-6586" y="236830"/>
            <a:ext cx="10064986" cy="923330"/>
          </a:xfrm>
          <a:prstGeom prst="rect">
            <a:avLst/>
          </a:prstGeom>
          <a:solidFill>
            <a:srgbClr val="38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788520-6527-F5F2-9556-36958E0F28D7}"/>
              </a:ext>
            </a:extLst>
          </p:cNvPr>
          <p:cNvSpPr/>
          <p:nvPr userDrawn="1"/>
        </p:nvSpPr>
        <p:spPr>
          <a:xfrm>
            <a:off x="5999843" y="0"/>
            <a:ext cx="6220009" cy="1412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06FF4A-C7B7-5AFB-2894-C33D85EB5967}"/>
              </a:ext>
            </a:extLst>
          </p:cNvPr>
          <p:cNvSpPr/>
          <p:nvPr userDrawn="1"/>
        </p:nvSpPr>
        <p:spPr>
          <a:xfrm>
            <a:off x="0" y="6542505"/>
            <a:ext cx="12192000" cy="3089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0F8ECE8-4BD6-782B-B76E-B6BAD3B25CEE}"/>
              </a:ext>
            </a:extLst>
          </p:cNvPr>
          <p:cNvSpPr txBox="1">
            <a:spLocks/>
          </p:cNvSpPr>
          <p:nvPr userDrawn="1"/>
        </p:nvSpPr>
        <p:spPr>
          <a:xfrm>
            <a:off x="1409155" y="6412980"/>
            <a:ext cx="9379867" cy="55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AICEF APEX Accelerator is funded in part through a cooperative agreement by DoD and the  American Indian Chamber Education Fund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18" y="1606515"/>
            <a:ext cx="4471167" cy="36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5906" spc="-22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29">
                <a:solidFill>
                  <a:schemeClr val="bg1"/>
                </a:solidFill>
              </a:defRPr>
            </a:lvl1pPr>
            <a:lvl2pPr marL="337518" indent="0" algn="ctr">
              <a:buNone/>
              <a:defRPr sz="1477"/>
            </a:lvl2pPr>
            <a:lvl3pPr marL="675034" indent="0" algn="ctr">
              <a:buNone/>
              <a:defRPr sz="1329"/>
            </a:lvl3pPr>
            <a:lvl4pPr marL="1012552" indent="0" algn="ctr">
              <a:buNone/>
              <a:defRPr sz="1181"/>
            </a:lvl4pPr>
            <a:lvl5pPr marL="1350068" indent="0" algn="ctr">
              <a:buNone/>
              <a:defRPr sz="1181"/>
            </a:lvl5pPr>
            <a:lvl6pPr marL="1687586" indent="0" algn="ctr">
              <a:buNone/>
              <a:defRPr sz="1181"/>
            </a:lvl6pPr>
            <a:lvl7pPr marL="2025101" indent="0" algn="ctr">
              <a:buNone/>
              <a:defRPr sz="1181"/>
            </a:lvl7pPr>
            <a:lvl8pPr marL="2362618" indent="0" algn="ctr">
              <a:buNone/>
              <a:defRPr sz="1181"/>
            </a:lvl8pPr>
            <a:lvl9pPr marL="2700136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7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363" b="1">
                <a:solidFill>
                  <a:schemeClr val="bg1">
                    <a:lumMod val="65000"/>
                  </a:schemeClr>
                </a:solidFill>
              </a:defRPr>
            </a:lvl1pPr>
            <a:lvl2pPr marL="337518" indent="0" algn="ctr">
              <a:buNone/>
              <a:defRPr sz="2363" b="1">
                <a:solidFill>
                  <a:srgbClr val="898989"/>
                </a:solidFill>
              </a:defRPr>
            </a:lvl2pPr>
            <a:lvl3pPr marL="675034" indent="0" algn="ctr">
              <a:buNone/>
              <a:defRPr sz="2363" b="1">
                <a:solidFill>
                  <a:srgbClr val="898989"/>
                </a:solidFill>
              </a:defRPr>
            </a:lvl3pPr>
            <a:lvl4pPr marL="1012552" indent="0" algn="ctr">
              <a:buNone/>
              <a:defRPr sz="2363" b="1">
                <a:solidFill>
                  <a:srgbClr val="898989"/>
                </a:solidFill>
              </a:defRPr>
            </a:lvl4pPr>
            <a:lvl5pPr marL="1350068" indent="0" algn="ctr">
              <a:buNone/>
              <a:defRPr sz="2363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8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13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6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5906" spc="-22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29">
                <a:solidFill>
                  <a:schemeClr val="bg1"/>
                </a:solidFill>
              </a:defRPr>
            </a:lvl1pPr>
            <a:lvl2pPr marL="337518" indent="0" algn="ctr">
              <a:buNone/>
              <a:defRPr sz="1477"/>
            </a:lvl2pPr>
            <a:lvl3pPr marL="675034" indent="0" algn="ctr">
              <a:buNone/>
              <a:defRPr sz="1329"/>
            </a:lvl3pPr>
            <a:lvl4pPr marL="1012552" indent="0" algn="ctr">
              <a:buNone/>
              <a:defRPr sz="1181"/>
            </a:lvl4pPr>
            <a:lvl5pPr marL="1350068" indent="0" algn="ctr">
              <a:buNone/>
              <a:defRPr sz="1181"/>
            </a:lvl5pPr>
            <a:lvl6pPr marL="1687586" indent="0" algn="ctr">
              <a:buNone/>
              <a:defRPr sz="1181"/>
            </a:lvl6pPr>
            <a:lvl7pPr marL="2025101" indent="0" algn="ctr">
              <a:buNone/>
              <a:defRPr sz="1181"/>
            </a:lvl7pPr>
            <a:lvl8pPr marL="2362618" indent="0" algn="ctr">
              <a:buNone/>
              <a:defRPr sz="1181"/>
            </a:lvl8pPr>
            <a:lvl9pPr marL="2700136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4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363" b="1">
                <a:solidFill>
                  <a:schemeClr val="bg1">
                    <a:lumMod val="65000"/>
                  </a:schemeClr>
                </a:solidFill>
              </a:defRPr>
            </a:lvl1pPr>
            <a:lvl2pPr marL="337518" indent="0" algn="ctr">
              <a:buNone/>
              <a:defRPr sz="2363" b="1">
                <a:solidFill>
                  <a:srgbClr val="898989"/>
                </a:solidFill>
              </a:defRPr>
            </a:lvl2pPr>
            <a:lvl3pPr marL="675034" indent="0" algn="ctr">
              <a:buNone/>
              <a:defRPr sz="2363" b="1">
                <a:solidFill>
                  <a:srgbClr val="898989"/>
                </a:solidFill>
              </a:defRPr>
            </a:lvl3pPr>
            <a:lvl4pPr marL="1012552" indent="0" algn="ctr">
              <a:buNone/>
              <a:defRPr sz="2363" b="1">
                <a:solidFill>
                  <a:srgbClr val="898989"/>
                </a:solidFill>
              </a:defRPr>
            </a:lvl4pPr>
            <a:lvl5pPr marL="1350068" indent="0" algn="ctr">
              <a:buNone/>
              <a:defRPr sz="2363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4" y="692798"/>
            <a:ext cx="3212432" cy="6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4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5906" spc="-221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29">
                <a:solidFill>
                  <a:srgbClr val="003F80"/>
                </a:solidFill>
              </a:defRPr>
            </a:lvl1pPr>
            <a:lvl2pPr marL="337518" indent="0" algn="ctr">
              <a:buNone/>
              <a:defRPr sz="1477"/>
            </a:lvl2pPr>
            <a:lvl3pPr marL="675034" indent="0" algn="ctr">
              <a:buNone/>
              <a:defRPr sz="1329"/>
            </a:lvl3pPr>
            <a:lvl4pPr marL="1012552" indent="0" algn="ctr">
              <a:buNone/>
              <a:defRPr sz="1181"/>
            </a:lvl4pPr>
            <a:lvl5pPr marL="1350068" indent="0" algn="ctr">
              <a:buNone/>
              <a:defRPr sz="1181"/>
            </a:lvl5pPr>
            <a:lvl6pPr marL="1687586" indent="0" algn="ctr">
              <a:buNone/>
              <a:defRPr sz="1181"/>
            </a:lvl6pPr>
            <a:lvl7pPr marL="2025101" indent="0" algn="ctr">
              <a:buNone/>
              <a:defRPr sz="1181"/>
            </a:lvl7pPr>
            <a:lvl8pPr marL="2362618" indent="0" algn="ctr">
              <a:buNone/>
              <a:defRPr sz="1181"/>
            </a:lvl8pPr>
            <a:lvl9pPr marL="2700136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97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363" b="1">
                <a:solidFill>
                  <a:schemeClr val="bg1">
                    <a:lumMod val="65000"/>
                  </a:schemeClr>
                </a:solidFill>
              </a:defRPr>
            </a:lvl1pPr>
            <a:lvl2pPr marL="337518" indent="0" algn="ctr">
              <a:buNone/>
              <a:defRPr sz="2363" b="1">
                <a:solidFill>
                  <a:srgbClr val="898989"/>
                </a:solidFill>
              </a:defRPr>
            </a:lvl2pPr>
            <a:lvl3pPr marL="675034" indent="0" algn="ctr">
              <a:buNone/>
              <a:defRPr sz="2363" b="1">
                <a:solidFill>
                  <a:srgbClr val="898989"/>
                </a:solidFill>
              </a:defRPr>
            </a:lvl3pPr>
            <a:lvl4pPr marL="1012552" indent="0" algn="ctr">
              <a:buNone/>
              <a:defRPr sz="2363" b="1">
                <a:solidFill>
                  <a:srgbClr val="898989"/>
                </a:solidFill>
              </a:defRPr>
            </a:lvl4pPr>
            <a:lvl5pPr marL="1350068" indent="0" algn="ctr">
              <a:buNone/>
              <a:defRPr sz="2363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7" y="699244"/>
            <a:ext cx="3210535" cy="661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48"/>
          <a:stretch/>
        </p:blipFill>
        <p:spPr>
          <a:xfrm>
            <a:off x="9282414" y="699244"/>
            <a:ext cx="2242479" cy="6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0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6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5906" spc="-22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29">
                <a:solidFill>
                  <a:srgbClr val="003F80"/>
                </a:solidFill>
              </a:defRPr>
            </a:lvl1pPr>
            <a:lvl2pPr marL="337518" indent="0" algn="ctr">
              <a:buNone/>
              <a:defRPr sz="1477"/>
            </a:lvl2pPr>
            <a:lvl3pPr marL="675034" indent="0" algn="ctr">
              <a:buNone/>
              <a:defRPr sz="1329"/>
            </a:lvl3pPr>
            <a:lvl4pPr marL="1012552" indent="0" algn="ctr">
              <a:buNone/>
              <a:defRPr sz="1181"/>
            </a:lvl4pPr>
            <a:lvl5pPr marL="1350068" indent="0" algn="ctr">
              <a:buNone/>
              <a:defRPr sz="1181"/>
            </a:lvl5pPr>
            <a:lvl6pPr marL="1687586" indent="0" algn="ctr">
              <a:buNone/>
              <a:defRPr sz="1181"/>
            </a:lvl6pPr>
            <a:lvl7pPr marL="2025101" indent="0" algn="ctr">
              <a:buNone/>
              <a:defRPr sz="1181"/>
            </a:lvl7pPr>
            <a:lvl8pPr marL="2362618" indent="0" algn="ctr">
              <a:buNone/>
              <a:defRPr sz="1181"/>
            </a:lvl8pPr>
            <a:lvl9pPr marL="2700136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64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2363" b="1">
                <a:solidFill>
                  <a:schemeClr val="bg1">
                    <a:lumMod val="65000"/>
                  </a:schemeClr>
                </a:solidFill>
              </a:defRPr>
            </a:lvl1pPr>
            <a:lvl2pPr marL="337518" indent="0" algn="ctr">
              <a:buNone/>
              <a:defRPr sz="2363" b="1">
                <a:solidFill>
                  <a:srgbClr val="898989"/>
                </a:solidFill>
              </a:defRPr>
            </a:lvl2pPr>
            <a:lvl3pPr marL="675034" indent="0" algn="ctr">
              <a:buNone/>
              <a:defRPr sz="2363" b="1">
                <a:solidFill>
                  <a:srgbClr val="898989"/>
                </a:solidFill>
              </a:defRPr>
            </a:lvl3pPr>
            <a:lvl4pPr marL="1012552" indent="0" algn="ctr">
              <a:buNone/>
              <a:defRPr sz="2363" b="1">
                <a:solidFill>
                  <a:srgbClr val="898989"/>
                </a:solidFill>
              </a:defRPr>
            </a:lvl4pPr>
            <a:lvl5pPr marL="1350068" indent="0" algn="ctr">
              <a:buNone/>
              <a:defRPr sz="2363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3" y="699244"/>
            <a:ext cx="3210535" cy="6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430"/>
              </a:lnSpc>
              <a:defRPr sz="443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772" b="1">
                <a:solidFill>
                  <a:schemeClr val="bg1">
                    <a:lumMod val="85000"/>
                  </a:schemeClr>
                </a:solidFill>
              </a:defRPr>
            </a:lvl1pPr>
            <a:lvl2pPr marL="337518" indent="0" algn="ctr">
              <a:buNone/>
              <a:defRPr sz="1477"/>
            </a:lvl2pPr>
            <a:lvl3pPr marL="675034" indent="0" algn="ctr">
              <a:buNone/>
              <a:defRPr sz="1329"/>
            </a:lvl3pPr>
            <a:lvl4pPr marL="1012552" indent="0" algn="ctr">
              <a:buNone/>
              <a:defRPr sz="1181"/>
            </a:lvl4pPr>
            <a:lvl5pPr marL="1350068" indent="0" algn="ctr">
              <a:buNone/>
              <a:defRPr sz="1181"/>
            </a:lvl5pPr>
            <a:lvl6pPr marL="1687586" indent="0" algn="ctr">
              <a:buNone/>
              <a:defRPr sz="1181"/>
            </a:lvl6pPr>
            <a:lvl7pPr marL="2025101" indent="0" algn="ctr">
              <a:buNone/>
              <a:defRPr sz="1181"/>
            </a:lvl7pPr>
            <a:lvl8pPr marL="2362618" indent="0" algn="ctr">
              <a:buNone/>
              <a:defRPr sz="1181"/>
            </a:lvl8pPr>
            <a:lvl9pPr marL="2700136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4430"/>
              </a:lnSpc>
              <a:defRPr sz="4430">
                <a:solidFill>
                  <a:srgbClr val="007EB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772" b="1">
                <a:solidFill>
                  <a:srgbClr val="898989"/>
                </a:solidFill>
              </a:defRPr>
            </a:lvl1pPr>
            <a:lvl2pPr marL="337518" indent="0" algn="ctr">
              <a:buNone/>
              <a:defRPr sz="1477"/>
            </a:lvl2pPr>
            <a:lvl3pPr marL="675034" indent="0" algn="ctr">
              <a:buNone/>
              <a:defRPr sz="1329"/>
            </a:lvl3pPr>
            <a:lvl4pPr marL="1012552" indent="0" algn="ctr">
              <a:buNone/>
              <a:defRPr sz="1181"/>
            </a:lvl4pPr>
            <a:lvl5pPr marL="1350068" indent="0" algn="ctr">
              <a:buNone/>
              <a:defRPr sz="1181"/>
            </a:lvl5pPr>
            <a:lvl6pPr marL="1687586" indent="0" algn="ctr">
              <a:buNone/>
              <a:defRPr sz="1181"/>
            </a:lvl6pPr>
            <a:lvl7pPr marL="2025101" indent="0" algn="ctr">
              <a:buNone/>
              <a:defRPr sz="1181"/>
            </a:lvl7pPr>
            <a:lvl8pPr marL="2362618" indent="0" algn="ctr">
              <a:buNone/>
              <a:defRPr sz="1181"/>
            </a:lvl8pPr>
            <a:lvl9pPr marL="2700136" indent="0" algn="ctr">
              <a:buNone/>
              <a:defRPr sz="118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98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31" y="1268765"/>
            <a:ext cx="9259747" cy="2237228"/>
          </a:xfrm>
        </p:spPr>
        <p:txBody>
          <a:bodyPr anchor="b"/>
          <a:lstStyle>
            <a:lvl1pPr>
              <a:lnSpc>
                <a:spcPts val="4430"/>
              </a:lnSpc>
              <a:defRPr sz="4430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81"/>
            <a:ext cx="9259747" cy="1500187"/>
          </a:xfrm>
        </p:spPr>
        <p:txBody>
          <a:bodyPr/>
          <a:lstStyle>
            <a:lvl1pPr marL="0" indent="0" algn="ctr">
              <a:buNone/>
              <a:defRPr sz="1772" b="1">
                <a:solidFill>
                  <a:schemeClr val="tx1">
                    <a:tint val="75000"/>
                  </a:schemeClr>
                </a:solidFill>
              </a:defRPr>
            </a:lvl1pPr>
            <a:lvl2pPr marL="33751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2pPr>
            <a:lvl3pPr marL="675034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5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6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8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10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61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13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1943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5AC218-2FF9-47C9-B46A-A91EF3B5D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154035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8A8-9FE5-DFA0-AF1C-B2489E37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0DE5C-6730-4F60-6733-38EA910F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26E39-5E3E-9CAB-2CF9-F86B9B64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F371-EEBF-0249-7268-7CFD8522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27EB-31AE-79ED-A51A-934717F5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70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8609"/>
            <a:ext cx="10515600" cy="598904"/>
          </a:xfrm>
        </p:spPr>
        <p:txBody>
          <a:bodyPr/>
          <a:lstStyle>
            <a:lvl1pPr>
              <a:defRPr sz="433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205745"/>
            <a:ext cx="10515600" cy="4446510"/>
          </a:xfrm>
        </p:spPr>
        <p:txBody>
          <a:bodyPr/>
          <a:lstStyle>
            <a:lvl1pPr>
              <a:defRPr>
                <a:solidFill>
                  <a:srgbClr val="001970"/>
                </a:solidFill>
              </a:defRPr>
            </a:lvl1pPr>
            <a:lvl2pPr>
              <a:defRPr>
                <a:solidFill>
                  <a:srgbClr val="001970"/>
                </a:solidFill>
              </a:defRPr>
            </a:lvl2pPr>
            <a:lvl3pPr>
              <a:defRPr>
                <a:solidFill>
                  <a:srgbClr val="001970"/>
                </a:solidFill>
              </a:defRPr>
            </a:lvl3pPr>
            <a:lvl4pPr>
              <a:defRPr>
                <a:solidFill>
                  <a:srgbClr val="001970"/>
                </a:solidFill>
              </a:defRPr>
            </a:lvl4pPr>
            <a:lvl5pPr>
              <a:defRPr>
                <a:solidFill>
                  <a:srgbClr val="0019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57087" y="6194309"/>
            <a:ext cx="23944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C7786BC-4C97-487E-8403-4F03C0BB4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1286250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31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1943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40B3-9292-4368-A9A4-7F7BE9FC2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18A70F8-98C1-4FDD-947F-93F6E686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18114"/>
            <a:ext cx="10515600" cy="491059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/>
            </a:lvl1pPr>
          </a:lstStyle>
          <a:p>
            <a:pPr marL="0" indent="0">
              <a:buNone/>
            </a:pPr>
            <a:endParaRPr lang="en-US" altLang="ko-KR" sz="2363" b="1" dirty="0">
              <a:solidFill>
                <a:srgbClr val="002E6D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82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7027"/>
            <a:ext cx="10515600" cy="762528"/>
          </a:xfrm>
        </p:spPr>
        <p:txBody>
          <a:bodyPr/>
          <a:lstStyle>
            <a:lvl1pPr>
              <a:defRPr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68826"/>
            <a:ext cx="5181600" cy="4608139"/>
          </a:xfrm>
        </p:spPr>
        <p:txBody>
          <a:bodyPr/>
          <a:lstStyle>
            <a:lvl1pPr>
              <a:defRPr>
                <a:solidFill>
                  <a:srgbClr val="001970"/>
                </a:solidFill>
              </a:defRPr>
            </a:lvl1pPr>
            <a:lvl2pPr>
              <a:defRPr>
                <a:solidFill>
                  <a:srgbClr val="001970"/>
                </a:solidFill>
              </a:defRPr>
            </a:lvl2pPr>
            <a:lvl3pPr>
              <a:defRPr>
                <a:solidFill>
                  <a:srgbClr val="001970"/>
                </a:solidFill>
              </a:defRPr>
            </a:lvl3pPr>
            <a:lvl4pPr>
              <a:defRPr>
                <a:solidFill>
                  <a:srgbClr val="001970"/>
                </a:solidFill>
              </a:defRPr>
            </a:lvl4pPr>
            <a:lvl5pPr>
              <a:defRPr>
                <a:solidFill>
                  <a:srgbClr val="0019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68826"/>
            <a:ext cx="5181600" cy="4608139"/>
          </a:xfrm>
        </p:spPr>
        <p:txBody>
          <a:bodyPr/>
          <a:lstStyle>
            <a:lvl1pPr>
              <a:defRPr>
                <a:solidFill>
                  <a:srgbClr val="001970"/>
                </a:solidFill>
              </a:defRPr>
            </a:lvl1pPr>
            <a:lvl2pPr>
              <a:defRPr>
                <a:solidFill>
                  <a:srgbClr val="001970"/>
                </a:solidFill>
              </a:defRPr>
            </a:lvl2pPr>
            <a:lvl3pPr>
              <a:defRPr>
                <a:solidFill>
                  <a:srgbClr val="001970"/>
                </a:solidFill>
              </a:defRPr>
            </a:lvl3pPr>
            <a:lvl4pPr>
              <a:defRPr>
                <a:solidFill>
                  <a:srgbClr val="001970"/>
                </a:solidFill>
              </a:defRPr>
            </a:lvl4pPr>
            <a:lvl5pPr>
              <a:defRPr>
                <a:solidFill>
                  <a:srgbClr val="00197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1943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B8D8FD-7B16-4F6B-A52E-39EEAC046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204989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996"/>
            <a:ext cx="10515600" cy="1161770"/>
          </a:xfrm>
        </p:spPr>
        <p:txBody>
          <a:bodyPr/>
          <a:lstStyle>
            <a:lvl1pPr>
              <a:defRPr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067" b="1">
                <a:solidFill>
                  <a:srgbClr val="898989"/>
                </a:solidFill>
              </a:defRPr>
            </a:lvl1pPr>
            <a:lvl2pPr marL="337518" indent="0">
              <a:buNone/>
              <a:defRPr sz="1477" b="1"/>
            </a:lvl2pPr>
            <a:lvl3pPr marL="675034" indent="0">
              <a:buNone/>
              <a:defRPr sz="1329" b="1"/>
            </a:lvl3pPr>
            <a:lvl4pPr marL="1012552" indent="0">
              <a:buNone/>
              <a:defRPr sz="1181" b="1"/>
            </a:lvl4pPr>
            <a:lvl5pPr marL="1350068" indent="0">
              <a:buNone/>
              <a:defRPr sz="1181" b="1"/>
            </a:lvl5pPr>
            <a:lvl6pPr marL="1687586" indent="0">
              <a:buNone/>
              <a:defRPr sz="1181" b="1"/>
            </a:lvl6pPr>
            <a:lvl7pPr marL="2025101" indent="0">
              <a:buNone/>
              <a:defRPr sz="1181" b="1"/>
            </a:lvl7pPr>
            <a:lvl8pPr marL="2362618" indent="0">
              <a:buNone/>
              <a:defRPr sz="1181" b="1"/>
            </a:lvl8pPr>
            <a:lvl9pPr marL="2700136" indent="0">
              <a:buNone/>
              <a:defRPr sz="118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067" b="1">
                <a:solidFill>
                  <a:srgbClr val="898989"/>
                </a:solidFill>
              </a:defRPr>
            </a:lvl1pPr>
            <a:lvl2pPr marL="337518" indent="0">
              <a:buNone/>
              <a:defRPr sz="1477" b="1"/>
            </a:lvl2pPr>
            <a:lvl3pPr marL="675034" indent="0">
              <a:buNone/>
              <a:defRPr sz="1329" b="1"/>
            </a:lvl3pPr>
            <a:lvl4pPr marL="1012552" indent="0">
              <a:buNone/>
              <a:defRPr sz="1181" b="1"/>
            </a:lvl4pPr>
            <a:lvl5pPr marL="1350068" indent="0">
              <a:buNone/>
              <a:defRPr sz="1181" b="1"/>
            </a:lvl5pPr>
            <a:lvl6pPr marL="1687586" indent="0">
              <a:buNone/>
              <a:defRPr sz="1181" b="1"/>
            </a:lvl6pPr>
            <a:lvl7pPr marL="2025101" indent="0">
              <a:buNone/>
              <a:defRPr sz="1181" b="1"/>
            </a:lvl7pPr>
            <a:lvl8pPr marL="2362618" indent="0">
              <a:buNone/>
              <a:defRPr sz="1181" b="1"/>
            </a:lvl8pPr>
            <a:lvl9pPr marL="2700136" indent="0">
              <a:buNone/>
              <a:defRPr sz="118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1943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3140153-754C-48B0-85E7-164A4C85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461183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1943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ADD55-FF36-42D9-8D60-6EFFFC073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148887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19430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62013" y="6194309"/>
            <a:ext cx="2743200" cy="365125"/>
          </a:xfrm>
          <a:prstGeom prst="rect">
            <a:avLst/>
          </a:prstGeo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8838E6-D6E9-4567-850C-C6359A2C9CA2}"/>
              </a:ext>
            </a:extLst>
          </p:cNvPr>
          <p:cNvSpPr txBox="1">
            <a:spLocks/>
          </p:cNvSpPr>
          <p:nvPr userDrawn="1"/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13FA6D-C8B2-4F7A-9B51-E7C42DF59B48}" type="slidenum">
              <a:rPr lang="en-US" sz="886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394766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34"/>
            <a:ext cx="3932237" cy="1224275"/>
          </a:xfrm>
        </p:spPr>
        <p:txBody>
          <a:bodyPr anchor="t">
            <a:normAutofit/>
          </a:bodyPr>
          <a:lstStyle>
            <a:lvl1pPr algn="l">
              <a:defRPr sz="26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2363"/>
            </a:lvl1pPr>
            <a:lvl2pPr>
              <a:defRPr sz="2067"/>
            </a:lvl2pPr>
            <a:lvl3pPr>
              <a:defRPr sz="177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1"/>
            <a:ext cx="3932237" cy="3657288"/>
          </a:xfrm>
        </p:spPr>
        <p:txBody>
          <a:bodyPr/>
          <a:lstStyle>
            <a:lvl1pPr marL="0" indent="0">
              <a:buNone/>
              <a:defRPr sz="1181" b="1">
                <a:solidFill>
                  <a:srgbClr val="898989"/>
                </a:solidFill>
              </a:defRPr>
            </a:lvl1pPr>
            <a:lvl2pPr marL="337518" indent="0">
              <a:buNone/>
              <a:defRPr sz="1034"/>
            </a:lvl2pPr>
            <a:lvl3pPr marL="675034" indent="0">
              <a:buNone/>
              <a:defRPr sz="886"/>
            </a:lvl3pPr>
            <a:lvl4pPr marL="1012552" indent="0">
              <a:buNone/>
              <a:defRPr sz="739"/>
            </a:lvl4pPr>
            <a:lvl5pPr marL="1350068" indent="0">
              <a:buNone/>
              <a:defRPr sz="739"/>
            </a:lvl5pPr>
            <a:lvl6pPr marL="1687586" indent="0">
              <a:buNone/>
              <a:defRPr sz="739"/>
            </a:lvl6pPr>
            <a:lvl7pPr marL="2025101" indent="0">
              <a:buNone/>
              <a:defRPr sz="739"/>
            </a:lvl7pPr>
            <a:lvl8pPr marL="2362618" indent="0">
              <a:buNone/>
              <a:defRPr sz="739"/>
            </a:lvl8pPr>
            <a:lvl9pPr marL="2700136" indent="0">
              <a:buNone/>
              <a:defRPr sz="7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3E98E4B-B310-441E-A808-D711AC24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2947486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 marL="0" indent="0">
              <a:buNone/>
              <a:defRPr sz="2363"/>
            </a:lvl1pPr>
            <a:lvl2pPr marL="337518" indent="0">
              <a:buNone/>
              <a:defRPr sz="2067"/>
            </a:lvl2pPr>
            <a:lvl3pPr marL="675034" indent="0">
              <a:buNone/>
              <a:defRPr sz="1772"/>
            </a:lvl3pPr>
            <a:lvl4pPr marL="1012552" indent="0">
              <a:buNone/>
              <a:defRPr sz="1477"/>
            </a:lvl4pPr>
            <a:lvl5pPr marL="1350068" indent="0">
              <a:buNone/>
              <a:defRPr sz="1477"/>
            </a:lvl5pPr>
            <a:lvl6pPr marL="1687586" indent="0">
              <a:buNone/>
              <a:defRPr sz="1477"/>
            </a:lvl6pPr>
            <a:lvl7pPr marL="2025101" indent="0">
              <a:buNone/>
              <a:defRPr sz="1477"/>
            </a:lvl7pPr>
            <a:lvl8pPr marL="2362618" indent="0">
              <a:buNone/>
              <a:defRPr sz="1477"/>
            </a:lvl8pPr>
            <a:lvl9pPr marL="2700136" indent="0">
              <a:buNone/>
              <a:defRPr sz="147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34"/>
            <a:ext cx="3932237" cy="1224275"/>
          </a:xfrm>
        </p:spPr>
        <p:txBody>
          <a:bodyPr anchor="t">
            <a:normAutofit/>
          </a:bodyPr>
          <a:lstStyle>
            <a:lvl1pPr algn="l">
              <a:defRPr sz="265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1"/>
            <a:ext cx="3932237" cy="3657288"/>
          </a:xfrm>
        </p:spPr>
        <p:txBody>
          <a:bodyPr/>
          <a:lstStyle>
            <a:lvl1pPr marL="0" indent="0">
              <a:buNone/>
              <a:defRPr sz="1181" b="1">
                <a:solidFill>
                  <a:srgbClr val="898989"/>
                </a:solidFill>
              </a:defRPr>
            </a:lvl1pPr>
            <a:lvl2pPr marL="337518" indent="0">
              <a:buNone/>
              <a:defRPr sz="1034"/>
            </a:lvl2pPr>
            <a:lvl3pPr marL="675034" indent="0">
              <a:buNone/>
              <a:defRPr sz="886"/>
            </a:lvl3pPr>
            <a:lvl4pPr marL="1012552" indent="0">
              <a:buNone/>
              <a:defRPr sz="739"/>
            </a:lvl4pPr>
            <a:lvl5pPr marL="1350068" indent="0">
              <a:buNone/>
              <a:defRPr sz="739"/>
            </a:lvl5pPr>
            <a:lvl6pPr marL="1687586" indent="0">
              <a:buNone/>
              <a:defRPr sz="739"/>
            </a:lvl6pPr>
            <a:lvl7pPr marL="2025101" indent="0">
              <a:buNone/>
              <a:defRPr sz="739"/>
            </a:lvl7pPr>
            <a:lvl8pPr marL="2362618" indent="0">
              <a:buNone/>
              <a:defRPr sz="739"/>
            </a:lvl8pPr>
            <a:lvl9pPr marL="2700136" indent="0">
              <a:buNone/>
              <a:defRPr sz="7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C557C9F-386E-4035-8EE4-8C52146ED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2057722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25">
                <a:solidFill>
                  <a:srgbClr val="0019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FE97-E9A1-4796-880B-D4499634A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3351411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/>
          <a:lstStyle>
            <a:lvl1pPr marL="0" marR="0" indent="0" algn="ctr" defTabSz="9059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25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732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13D6-E9A0-22DC-9517-854562A9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0DA20-5EF7-7EF8-BD77-77EB9455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559E-D2F4-8469-5D0F-3C9CAEB4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128DD-BAED-5D41-694B-40F0DFF1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8D4A6-F979-771F-C017-931F2122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56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44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713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DBD9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943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3E10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E10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68B6-9334-4516-B45A-ED932BF9BDFB}" type="slidenum">
              <a:rPr lang="en-US" smtClean="0">
                <a:solidFill>
                  <a:srgbClr val="3E10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E1051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DBD9D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001970"/>
                </a:solidFill>
                <a:latin typeface="Franklin Gothic Demi"/>
                <a:ea typeface="+mj-ea"/>
                <a:cs typeface="Franklin Gothic Demi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29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61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DBD9D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461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3E10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3E10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68B6-9334-4516-B45A-ED932BF9BDFB}" type="slidenum">
              <a:rPr lang="en-US" smtClean="0">
                <a:solidFill>
                  <a:srgbClr val="3E10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E1051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DBD9D6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rgbClr val="001970"/>
                </a:solidFill>
                <a:latin typeface="Franklin Gothic Demi"/>
                <a:ea typeface="+mj-ea"/>
                <a:cs typeface="Franklin Gothic Demi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314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8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3F2D-FBFC-7EB5-6049-EE553BF7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FDE0-A905-E720-3CE4-748E9F3CD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3189E-6A05-F18F-B820-C663A6D5A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9D05-7DEC-7018-EA93-1B20C0C3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B1F29-71D3-F61F-818B-62361DDB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62E7D-F83C-5F83-9BF5-8B3C4773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2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A439-E1BE-2849-8B49-1C9670F44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90B9E-A19A-17A5-8A16-D5CB98096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DB342-DD15-5A67-CABA-389DD7A5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E125F-4335-7AA9-C126-E084652E7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C03E1-8CDD-A9BB-6D04-C2F6169B6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A189E-184E-B37B-5FB1-CB87E2D14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93291-7277-CF40-1B4F-ADE349C6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94EA1-C087-91F6-1B55-4F0143FB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3843-DCF7-51A9-EC5D-FC32D08F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3AEB0-1F81-083C-F5C9-E4FA11E8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BE8CC-1CE3-666E-577B-085057B1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39167-2F09-9CAD-91F6-A29F8C8E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35ACD7-02CB-DF59-7ABF-2571759F17B0}"/>
              </a:ext>
            </a:extLst>
          </p:cNvPr>
          <p:cNvSpPr/>
          <p:nvPr userDrawn="1"/>
        </p:nvSpPr>
        <p:spPr>
          <a:xfrm>
            <a:off x="-125730" y="0"/>
            <a:ext cx="123744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60ACA-1E91-4E31-B458-F9CDDC55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41F09-7664-5A24-D454-C0C345B2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6208F-1985-70DD-BE41-F82960D4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9C3C0-689B-7012-263D-130EA4E1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852F-6EF4-38E2-0C96-1A39D5BED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CC127-2650-6C42-B7D7-80EA389A8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DDB78-A9EE-E9BE-F059-3A2B4BEF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EF17A-15AF-477B-6A54-F9C004F4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2FFBF-8ED3-8252-A5C2-6E7E99C3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CAD4-5708-DE45-A4F6-8DEAF09D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BA1FA-3CA3-666B-A565-9095E22DA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34EDD-8FD9-ADC8-433A-B0B3BD7D1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198BD-7A81-B5CA-2C5F-D9C3E815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0B17-7620-7021-550C-2EB17B2E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02D30-D88A-D850-5D22-02450CC0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3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692D01-D184-3F0D-79C4-42C20B6B984D}"/>
              </a:ext>
            </a:extLst>
          </p:cNvPr>
          <p:cNvSpPr/>
          <p:nvPr userDrawn="1"/>
        </p:nvSpPr>
        <p:spPr>
          <a:xfrm>
            <a:off x="-6586" y="236830"/>
            <a:ext cx="10064986" cy="923330"/>
          </a:xfrm>
          <a:prstGeom prst="rect">
            <a:avLst/>
          </a:prstGeom>
          <a:solidFill>
            <a:srgbClr val="383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A0DDB-099C-6CFA-3638-684447316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1F1EF-5082-A46E-132F-BDA7B6D34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5357-883A-487D-8722-B8941CD82F6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66A1D-BAA5-7203-B9C1-66A1CF86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87F27-0D18-8081-9133-A4CC4A4DA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7B64-867F-4C68-9DB5-4A7F1BF7FA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1619FD-52FE-03BA-FFA0-F356AC429278}"/>
              </a:ext>
            </a:extLst>
          </p:cNvPr>
          <p:cNvSpPr/>
          <p:nvPr userDrawn="1"/>
        </p:nvSpPr>
        <p:spPr>
          <a:xfrm>
            <a:off x="6011273" y="0"/>
            <a:ext cx="6220009" cy="14125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3C3772B-6129-8BA7-DC4E-E5CED033C1A8}"/>
              </a:ext>
            </a:extLst>
          </p:cNvPr>
          <p:cNvSpPr txBox="1">
            <a:spLocks/>
          </p:cNvSpPr>
          <p:nvPr userDrawn="1"/>
        </p:nvSpPr>
        <p:spPr>
          <a:xfrm>
            <a:off x="430184" y="308271"/>
            <a:ext cx="9628216" cy="893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393A82-F68F-9BEC-0272-9A00A3CB3589}"/>
              </a:ext>
            </a:extLst>
          </p:cNvPr>
          <p:cNvSpPr/>
          <p:nvPr userDrawn="1"/>
        </p:nvSpPr>
        <p:spPr>
          <a:xfrm>
            <a:off x="0" y="6542505"/>
            <a:ext cx="12192000" cy="3089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207DF55-20F2-3F81-0FB8-2037401FD5DA}"/>
              </a:ext>
            </a:extLst>
          </p:cNvPr>
          <p:cNvSpPr txBox="1">
            <a:spLocks/>
          </p:cNvSpPr>
          <p:nvPr userDrawn="1"/>
        </p:nvSpPr>
        <p:spPr>
          <a:xfrm>
            <a:off x="1409155" y="6412980"/>
            <a:ext cx="9379867" cy="555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AICEF APEX Accelerator is funded in part through a cooperative agreement by DoD and the  American Indian Chamber Education Fund .</a:t>
            </a:r>
          </a:p>
          <a:p>
            <a:endParaRPr lang="en-US" dirty="0"/>
          </a:p>
        </p:txBody>
      </p:sp>
      <p:pic>
        <p:nvPicPr>
          <p:cNvPr id="12" name="Picture 11" descr="A logo of an orange and white building&#10;&#10;Description automatically generated">
            <a:extLst>
              <a:ext uri="{FF2B5EF4-FFF2-40B4-BE49-F238E27FC236}">
                <a16:creationId xmlns:a16="http://schemas.microsoft.com/office/drawing/2014/main" id="{1664C4E4-EABC-340B-BB9B-1096B1333B0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022" y="162507"/>
            <a:ext cx="936055" cy="11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7026"/>
            <a:ext cx="10515600" cy="7148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322954"/>
            <a:ext cx="10515600" cy="444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2" y="6194309"/>
            <a:ext cx="2356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" y="6512423"/>
            <a:ext cx="442860" cy="2538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1B8C4C-C45F-4FE0-B059-B75F1119F37E}"/>
              </a:ext>
            </a:extLst>
          </p:cNvPr>
          <p:cNvGrpSpPr/>
          <p:nvPr userDrawn="1"/>
        </p:nvGrpSpPr>
        <p:grpSpPr>
          <a:xfrm>
            <a:off x="128737" y="84030"/>
            <a:ext cx="11934528" cy="329742"/>
            <a:chOff x="157803" y="-1075245"/>
            <a:chExt cx="8950896" cy="3297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2E5174-F321-4ED7-971F-BD816C91EF90}"/>
                </a:ext>
              </a:extLst>
            </p:cNvPr>
            <p:cNvSpPr/>
            <p:nvPr userDrawn="1"/>
          </p:nvSpPr>
          <p:spPr>
            <a:xfrm rot="5400000">
              <a:off x="4506856" y="-5424296"/>
              <a:ext cx="126396" cy="88245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9">
                <a:ln>
                  <a:noFill/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51180D-101C-43CD-B9C5-6A912EDB4DF9}"/>
                </a:ext>
              </a:extLst>
            </p:cNvPr>
            <p:cNvSpPr/>
            <p:nvPr userDrawn="1"/>
          </p:nvSpPr>
          <p:spPr>
            <a:xfrm>
              <a:off x="89823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2">
                <a:ln>
                  <a:noFill/>
                </a:ln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53F74E-0A31-428C-86F1-15F22093C762}"/>
                </a:ext>
              </a:extLst>
            </p:cNvPr>
            <p:cNvSpPr/>
            <p:nvPr userDrawn="1"/>
          </p:nvSpPr>
          <p:spPr>
            <a:xfrm>
              <a:off x="157803" y="-1075245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2">
                <a:ln>
                  <a:noFill/>
                </a:ln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5527684-ED51-4D9E-8D68-CB08E0A7EB8E}"/>
              </a:ext>
            </a:extLst>
          </p:cNvPr>
          <p:cNvSpPr/>
          <p:nvPr userDrawn="1"/>
        </p:nvSpPr>
        <p:spPr>
          <a:xfrm rot="5400000">
            <a:off x="6222835" y="1100377"/>
            <a:ext cx="126396" cy="11217403"/>
          </a:xfrm>
          <a:prstGeom prst="rect">
            <a:avLst/>
          </a:prstGeom>
          <a:solidFill>
            <a:srgbClr val="CC3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29">
              <a:ln>
                <a:noFill/>
              </a:ln>
            </a:endParaRPr>
          </a:p>
        </p:txBody>
      </p:sp>
      <p:sp>
        <p:nvSpPr>
          <p:cNvPr id="10" name="Rectangle 30">
            <a:extLst>
              <a:ext uri="{FF2B5EF4-FFF2-40B4-BE49-F238E27FC236}">
                <a16:creationId xmlns:a16="http://schemas.microsoft.com/office/drawing/2014/main" id="{04A2463E-B36B-4DCD-A491-95778B6D1BC9}"/>
              </a:ext>
            </a:extLst>
          </p:cNvPr>
          <p:cNvSpPr/>
          <p:nvPr userDrawn="1"/>
        </p:nvSpPr>
        <p:spPr>
          <a:xfrm>
            <a:off x="11894736" y="6328190"/>
            <a:ext cx="168528" cy="445733"/>
          </a:xfrm>
          <a:custGeom>
            <a:avLst/>
            <a:gdLst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6396 w 126396"/>
              <a:gd name="connsiteY2" fmla="*/ 445733 h 445733"/>
              <a:gd name="connsiteX3" fmla="*/ 0 w 126396"/>
              <a:gd name="connsiteY3" fmla="*/ 445733 h 445733"/>
              <a:gd name="connsiteX4" fmla="*/ 0 w 126396"/>
              <a:gd name="connsiteY4" fmla="*/ 0 h 445733"/>
              <a:gd name="connsiteX0" fmla="*/ 0 w 126396"/>
              <a:gd name="connsiteY0" fmla="*/ 0 h 445733"/>
              <a:gd name="connsiteX1" fmla="*/ 126396 w 126396"/>
              <a:gd name="connsiteY1" fmla="*/ 0 h 445733"/>
              <a:gd name="connsiteX2" fmla="*/ 123221 w 126396"/>
              <a:gd name="connsiteY2" fmla="*/ 325083 h 445733"/>
              <a:gd name="connsiteX3" fmla="*/ 0 w 126396"/>
              <a:gd name="connsiteY3" fmla="*/ 445733 h 445733"/>
              <a:gd name="connsiteX4" fmla="*/ 0 w 126396"/>
              <a:gd name="connsiteY4" fmla="*/ 0 h 44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5733">
                <a:moveTo>
                  <a:pt x="0" y="0"/>
                </a:moveTo>
                <a:lnTo>
                  <a:pt x="126396" y="0"/>
                </a:lnTo>
                <a:cubicBezTo>
                  <a:pt x="125338" y="108361"/>
                  <a:pt x="124279" y="216722"/>
                  <a:pt x="123221" y="325083"/>
                </a:cubicBezTo>
                <a:lnTo>
                  <a:pt x="0" y="445733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2">
              <a:ln>
                <a:noFill/>
              </a:ln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B75ABB4-74E7-4A5E-BAEC-431A7FEC364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306904" y="6265986"/>
            <a:ext cx="1499043" cy="302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AC5484-207D-4F8A-97E8-735626402B05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/>
        </p:blipFill>
        <p:spPr>
          <a:xfrm>
            <a:off x="10277231" y="150444"/>
            <a:ext cx="1690432" cy="61378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191F12-8E38-477B-810E-C1D1644BD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2474" y="6330498"/>
            <a:ext cx="627119" cy="300283"/>
          </a:xfrm>
          <a:prstGeom prst="rect">
            <a:avLst/>
          </a:prstGeom>
        </p:spPr>
        <p:txBody>
          <a:bodyPr/>
          <a:lstStyle>
            <a:lvl1pPr>
              <a:defRPr sz="886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F13FA6D-C8B2-4F7A-9B51-E7C42DF59B48}" type="slidenum">
              <a:rPr lang="en-US" smtClean="0"/>
              <a:pPr/>
              <a:t>‹#›</a:t>
            </a:fld>
            <a:endParaRPr lang="en-US" sz="886" dirty="0"/>
          </a:p>
        </p:txBody>
      </p:sp>
    </p:spTree>
    <p:extLst>
      <p:ext uri="{BB962C8B-B14F-4D97-AF65-F5344CB8AC3E}">
        <p14:creationId xmlns:p14="http://schemas.microsoft.com/office/powerpoint/2010/main" val="31806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lvl1pPr algn="ctr" defTabSz="675034" rtl="0" eaLnBrk="1" latinLnBrk="0" hangingPunct="1">
        <a:lnSpc>
          <a:spcPct val="90000"/>
        </a:lnSpc>
        <a:spcBef>
          <a:spcPct val="0"/>
        </a:spcBef>
        <a:buNone/>
        <a:defRPr sz="4331" b="1" i="0" kern="1200" spc="-74" baseline="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168759" indent="-168759" algn="l" defTabSz="675034" rtl="0" eaLnBrk="1" latinLnBrk="0" hangingPunct="1">
        <a:lnSpc>
          <a:spcPct val="90000"/>
        </a:lnSpc>
        <a:spcBef>
          <a:spcPts val="739"/>
        </a:spcBef>
        <a:buFont typeface="Arial"/>
        <a:buChar char="•"/>
        <a:defRPr sz="2067" kern="120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1pPr>
      <a:lvl2pPr marL="506277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772" kern="120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2pPr>
      <a:lvl3pPr marL="843792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477" kern="120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3pPr>
      <a:lvl4pPr marL="1181309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329" kern="120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4pPr>
      <a:lvl5pPr marL="1518827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329" kern="120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5pPr>
      <a:lvl6pPr marL="1856343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861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378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895" indent="-168759" algn="l" defTabSz="675034" rtl="0" eaLnBrk="1" latinLnBrk="0" hangingPunct="1">
        <a:lnSpc>
          <a:spcPct val="90000"/>
        </a:lnSpc>
        <a:spcBef>
          <a:spcPts val="369"/>
        </a:spcBef>
        <a:buFont typeface="Arial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18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34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52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68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86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101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618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136" algn="l" defTabSz="675034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remy.Sandoval@aicccal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info@aicccal.or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Venessa.Gleich@aicccal.org" TargetMode="External"/><Relationship Id="rId5" Type="http://schemas.openxmlformats.org/officeDocument/2006/relationships/hyperlink" Target="mailto:Outreach@aicccal.org" TargetMode="External"/><Relationship Id="rId4" Type="http://schemas.openxmlformats.org/officeDocument/2006/relationships/hyperlink" Target="mailto:Jeremy.Sandoval@aicccal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stock.com/free-photos/diverse-business-men-shaking-hands-isolated-3291633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wallpaperflare.com/person-s-thumb-finger-consulting-training-learn-touch-consultant-wallpaper-wqerk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B3B1A1-4F16-A11A-7377-E2FCD9036CC8}"/>
              </a:ext>
            </a:extLst>
          </p:cNvPr>
          <p:cNvSpPr txBox="1"/>
          <p:nvPr/>
        </p:nvSpPr>
        <p:spPr>
          <a:xfrm>
            <a:off x="0" y="2060294"/>
            <a:ext cx="12192000" cy="252328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27325-AD8A-D928-443A-C9196D54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184"/>
            <a:ext cx="9144000" cy="1539847"/>
          </a:xfrm>
        </p:spPr>
        <p:txBody>
          <a:bodyPr/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Pacific Northwest TERO Fall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243958-D89A-E164-F6AE-DC3A04967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6486"/>
            <a:ext cx="9144000" cy="9755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October 10, 2023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859812-F8D4-39AE-92B7-40CCB90C04DC}"/>
              </a:ext>
            </a:extLst>
          </p:cNvPr>
          <p:cNvSpPr txBox="1">
            <a:spLocks/>
          </p:cNvSpPr>
          <p:nvPr/>
        </p:nvSpPr>
        <p:spPr>
          <a:xfrm>
            <a:off x="-61730" y="41733"/>
            <a:ext cx="10423156" cy="95098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chemeClr val="bg1"/>
                </a:solidFill>
              </a:rPr>
              <a:t>American Indian Chamber Education Fund APEX Accelerator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7B6934-0DA0-B5E3-FA71-1220CC6C7A76}"/>
              </a:ext>
            </a:extLst>
          </p:cNvPr>
          <p:cNvSpPr txBox="1"/>
          <p:nvPr/>
        </p:nvSpPr>
        <p:spPr>
          <a:xfrm>
            <a:off x="2430684" y="5278062"/>
            <a:ext cx="734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Lucida Sans" panose="020B0602030504020204" pitchFamily="34" charset="0"/>
                <a:ea typeface="HGSGothicE" panose="020B0400000000000000" pitchFamily="34" charset="-128"/>
              </a:rPr>
              <a:t>Venessa Gleich | Program Manager</a:t>
            </a:r>
          </a:p>
          <a:p>
            <a:pPr algn="ctr"/>
            <a:r>
              <a:rPr lang="en-US" sz="2400" b="1" i="1" dirty="0">
                <a:latin typeface="Lucida Sans" panose="020B0602030504020204" pitchFamily="34" charset="0"/>
                <a:ea typeface="HGSGothicE" panose="020B0400000000000000" pitchFamily="34" charset="-128"/>
                <a:hlinkClick r:id="rId2"/>
              </a:rPr>
              <a:t>Venessa.Gleich@aicccal.org</a:t>
            </a:r>
            <a:r>
              <a:rPr lang="en-US" sz="2400" b="1" i="1" dirty="0">
                <a:latin typeface="Lucida Sans" panose="020B0602030504020204" pitchFamily="34" charset="0"/>
                <a:ea typeface="HGSGothicE" panose="020B04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86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326B37C3-0A96-F473-F11C-E0B2AE870E8D}"/>
              </a:ext>
            </a:extLst>
          </p:cNvPr>
          <p:cNvSpPr txBox="1">
            <a:spLocks/>
          </p:cNvSpPr>
          <p:nvPr/>
        </p:nvSpPr>
        <p:spPr>
          <a:xfrm>
            <a:off x="430184" y="308271"/>
            <a:ext cx="9628216" cy="893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D75C82D-3F70-91BB-578B-E44026CF3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302" y="337109"/>
            <a:ext cx="2276412" cy="690831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580C7EC-1231-8A2B-FA39-8A40C55AF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60" y="2264865"/>
            <a:ext cx="1203069" cy="15235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CA310-8FCF-28C7-8D0A-708AE5E09408}"/>
              </a:ext>
            </a:extLst>
          </p:cNvPr>
          <p:cNvSpPr txBox="1"/>
          <p:nvPr/>
        </p:nvSpPr>
        <p:spPr>
          <a:xfrm>
            <a:off x="3921642" y="2264865"/>
            <a:ext cx="4348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Washington AICEF APEX Accelerator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719 Jadwin Avenue, Suite 23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Richland, WA 99352</a:t>
            </a:r>
            <a:br>
              <a:rPr lang="en-US" sz="18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(509) 581-7505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Jeremy Sandoval | Procurement Specialist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Jeremy.Sandoval@aicccal.org</a:t>
            </a:r>
            <a:r>
              <a:rPr lang="en-US" sz="1800" b="0" i="1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7CE8-BD21-E3C6-909D-DE31E92ACC06}"/>
              </a:ext>
            </a:extLst>
          </p:cNvPr>
          <p:cNvSpPr txBox="1"/>
          <p:nvPr/>
        </p:nvSpPr>
        <p:spPr>
          <a:xfrm>
            <a:off x="494396" y="4752747"/>
            <a:ext cx="3769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Oregon AICEF APEX Accelerator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522 S.E. Washington 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Roseburg, OR 97471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(541) 391-2992</a:t>
            </a:r>
            <a:b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Linda Sandoval | Procurement Specialist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  <a:hlinkClick r:id="rId5"/>
              </a:rPr>
              <a:t>Outreach@aicccal.org</a:t>
            </a: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4744B-6EDA-82E1-5E81-067497C8A982}"/>
              </a:ext>
            </a:extLst>
          </p:cNvPr>
          <p:cNvSpPr txBox="1"/>
          <p:nvPr/>
        </p:nvSpPr>
        <p:spPr>
          <a:xfrm>
            <a:off x="4265430" y="4738195"/>
            <a:ext cx="3663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Arizona AICEF APEX Accelerator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3200 N. Dobson Rd., Bldg. C, Suite 103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Chandler, AZ 85224</a:t>
            </a:r>
            <a:b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(480) 699-9529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Venessa Gleich | Program Manager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  <a:hlinkClick r:id="rId6"/>
              </a:rPr>
              <a:t>Venessa.Gleich@aicccal.org</a:t>
            </a: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FE1AB0-D65F-49A8-CEFF-285442BFE2D7}"/>
              </a:ext>
            </a:extLst>
          </p:cNvPr>
          <p:cNvSpPr txBox="1"/>
          <p:nvPr/>
        </p:nvSpPr>
        <p:spPr>
          <a:xfrm>
            <a:off x="8102011" y="4752747"/>
            <a:ext cx="3774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California AICEF APEX Accelerator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5912 Bolsa Avenue, Suite 108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Huntington Beach, CA 92649</a:t>
            </a:r>
            <a:br>
              <a:rPr lang="en-US" sz="1600" b="0" i="0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0" i="1" u="none" strike="noStrike" kern="1200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(213) 341-0104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  <a:hlinkClick r:id="rId7"/>
              </a:rPr>
              <a:t>ptacinfo@aicccal.org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2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2EDC-E15A-8C01-6C21-21BAD9F2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solidFill>
                  <a:schemeClr val="bg1"/>
                </a:solidFill>
              </a:rPr>
              <a:t>American Indian Chamber Education Fund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51AB-F7F6-9238-067C-66AC9A5F9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dirty="0"/>
              <a:t>Funded in part through the Department of Defense (DoD) and the American Indian Chamber of Commerce of California.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b="1" i="1" dirty="0">
                <a:solidFill>
                  <a:srgbClr val="FF0000"/>
                </a:solidFill>
              </a:rPr>
              <a:t>No-Cost</a:t>
            </a:r>
            <a:r>
              <a:rPr lang="en-US" sz="3200" dirty="0"/>
              <a:t> Government Contracting Assistance.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dirty="0"/>
              <a:t>Supporting Native American businesses, Tribal enterprises, and Alaskan Native Corporations and State Advocates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366CF-EF20-CE47-6733-5800C0277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5" y="5848721"/>
            <a:ext cx="1951709" cy="656484"/>
          </a:xfrm>
          <a:prstGeom prst="rect">
            <a:avLst/>
          </a:prstGeom>
        </p:spPr>
      </p:pic>
      <p:pic>
        <p:nvPicPr>
          <p:cNvPr id="8" name="Picture 7" descr="Close-up of hands shaking&#10;&#10;Description automatically generated">
            <a:extLst>
              <a:ext uri="{FF2B5EF4-FFF2-40B4-BE49-F238E27FC236}">
                <a16:creationId xmlns:a16="http://schemas.microsoft.com/office/drawing/2014/main" id="{9F45AFBD-AE78-AF79-23D8-6DAC7B0A6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7829" y="4847545"/>
            <a:ext cx="2221501" cy="14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4EA1-8BA4-048D-F101-D40CF525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APEX Accelerators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491043-742A-D87A-DF46-127F42110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43337" y="1868243"/>
            <a:ext cx="2897708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1" i="1" dirty="0"/>
              <a:t>100% Northwest Bureau of Indian Affairs Region: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Washington, Oregon, Idaho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100% Western Bureau of Indian Affairs Region: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Arizona, Nevada, Utah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/>
              <a:t>100% Pacific Bureau of Indian Affairs Region: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California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ED660E7-FF14-1AFA-77FD-6D1C96DEF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41" y="1683047"/>
            <a:ext cx="2511372" cy="422775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B0847D5-5D53-303B-1D4A-47CA21275502}"/>
              </a:ext>
            </a:extLst>
          </p:cNvPr>
          <p:cNvSpPr txBox="1">
            <a:spLocks/>
          </p:cNvSpPr>
          <p:nvPr/>
        </p:nvSpPr>
        <p:spPr>
          <a:xfrm>
            <a:off x="452505" y="1875502"/>
            <a:ext cx="54172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96 APEX Accelerators nationwide</a:t>
            </a:r>
          </a:p>
          <a:p>
            <a:pPr marL="0" indent="0" algn="just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04813" indent="-404813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Help businesses compete &amp; succeed in the federal marketplace</a:t>
            </a:r>
          </a:p>
          <a:p>
            <a:pPr marL="0" indent="0" algn="just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04813" indent="-404813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All services are no-cost: funded by Department of Defense, local grants, and private contracts.</a:t>
            </a:r>
          </a:p>
          <a:p>
            <a:pPr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04813" indent="-404813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In 2022, APEX Accelerators nationwide served over 98,000 clients and helped businesses win over 34 billion in government contracts and subcontracts.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7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3A3FE-774F-4FEA-09CF-28E89FB7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AICEF APEX Accelerator Services for Clients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A8368-06A1-D5EF-FF60-C55D2991AB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Certification application assistance. 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Create capability statements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Market research – </a:t>
            </a:r>
            <a:r>
              <a:rPr lang="en-US" dirty="0" err="1"/>
              <a:t>GovTribe</a:t>
            </a:r>
            <a:r>
              <a:rPr lang="en-US" dirty="0"/>
              <a:t>, </a:t>
            </a:r>
            <a:r>
              <a:rPr lang="en-US" dirty="0" err="1"/>
              <a:t>Proxity</a:t>
            </a:r>
            <a:endParaRPr lang="en-US" dirty="0"/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Marketing to government, state, tribal agencies.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Unite businesses with purchasing &amp; decision makers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Understand the market.</a:t>
            </a:r>
          </a:p>
        </p:txBody>
      </p:sp>
      <p:pic>
        <p:nvPicPr>
          <p:cNvPr id="6" name="Picture 5" descr="A finger pointing at a screen&#10;&#10;Description automatically generated">
            <a:extLst>
              <a:ext uri="{FF2B5EF4-FFF2-40B4-BE49-F238E27FC236}">
                <a16:creationId xmlns:a16="http://schemas.microsoft.com/office/drawing/2014/main" id="{0B04398E-9477-6A2F-F0B8-91102BDC0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21211" y="2096407"/>
            <a:ext cx="5170166" cy="34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B3042F-F1F7-04DF-C39E-DEF291CE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00" b="1" i="1" dirty="0">
                <a:solidFill>
                  <a:schemeClr val="bg1"/>
                </a:solidFill>
              </a:rPr>
              <a:t>AICEF APEX Accelerator Services for Advocates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5866B3-7E30-95CE-4C51-383BC22DE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81577" cy="4351338"/>
          </a:xfrm>
        </p:spPr>
        <p:txBody>
          <a:bodyPr>
            <a:normAutofit lnSpcReduction="10000"/>
          </a:bodyPr>
          <a:lstStyle/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dirty="0"/>
              <a:t>We can help advertise bid notifications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dirty="0"/>
              <a:t>We can help find qualified vendors with specific certifications.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dirty="0"/>
              <a:t>Provide specific training based on your needs.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200" dirty="0"/>
              <a:t>Partner to host focused outreach events</a:t>
            </a:r>
            <a:endParaRPr lang="en-US" dirty="0"/>
          </a:p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en-US" dirty="0"/>
          </a:p>
          <a:p>
            <a:endParaRPr lang="en-US" dirty="0"/>
          </a:p>
        </p:txBody>
      </p:sp>
      <p:pic>
        <p:nvPicPr>
          <p:cNvPr id="3" name="Google Shape;579;p5">
            <a:extLst>
              <a:ext uri="{FF2B5EF4-FFF2-40B4-BE49-F238E27FC236}">
                <a16:creationId xmlns:a16="http://schemas.microsoft.com/office/drawing/2014/main" id="{0E67C7D9-DF0D-D912-4AEB-096C762373D9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47" y="2191807"/>
            <a:ext cx="5054138" cy="336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91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EBF2-1A67-8F45-0378-7CACB32B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9696"/>
            <a:ext cx="10515600" cy="3300603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i="1" dirty="0"/>
              <a:t>What are your challenges with businesses?</a:t>
            </a:r>
            <a:br>
              <a:rPr lang="en-US" b="1" i="1" dirty="0"/>
            </a:br>
            <a:br>
              <a:rPr lang="en-US" b="1" i="1" dirty="0"/>
            </a:br>
            <a:r>
              <a:rPr lang="en-US" b="1" i="1" dirty="0"/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226388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0AB7-4849-7A9E-52EC-B8D45294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600" dirty="0"/>
              <a:t>How can we help to increase the number of Native American businesses that can work with your tribe? 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600" dirty="0"/>
              <a:t>What type of businesses do you want to work with? Low risk? High risk?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600" dirty="0"/>
              <a:t>What mitigates the risk?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3600" dirty="0"/>
              <a:t>What are the guidelines?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081D9A-8073-6581-E26C-F734EC0B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Think Outside the Box</a:t>
            </a:r>
          </a:p>
        </p:txBody>
      </p:sp>
    </p:spTree>
    <p:extLst>
      <p:ext uri="{BB962C8B-B14F-4D97-AF65-F5344CB8AC3E}">
        <p14:creationId xmlns:p14="http://schemas.microsoft.com/office/powerpoint/2010/main" val="218199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B4F3-0D84-0552-6B1F-EF0CF2F1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Your Business and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F450-A28E-D498-BBEE-C71C6A0D5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400" dirty="0"/>
              <a:t>Which products/services are valuable to your you as the customer?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400" dirty="0"/>
              <a:t>What is your pricing model? 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4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kinds of resources do you need? </a:t>
            </a:r>
          </a:p>
        </p:txBody>
      </p:sp>
    </p:spTree>
    <p:extLst>
      <p:ext uri="{BB962C8B-B14F-4D97-AF65-F5344CB8AC3E}">
        <p14:creationId xmlns:p14="http://schemas.microsoft.com/office/powerpoint/2010/main" val="306629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B046-E4FA-F6B4-9F39-EE42D3EB8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</a:rPr>
              <a:t>Words of Advice to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80AB7-4849-7A9E-52EC-B8D452940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000" dirty="0"/>
              <a:t>Answer any Questions which arise. 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000" dirty="0"/>
              <a:t>Inquire about any questions which may exist.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000" dirty="0"/>
              <a:t>Use opportunity to show your expertise.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000" dirty="0"/>
              <a:t>Demonstrate your positive qualities as a contractor</a:t>
            </a:r>
          </a:p>
          <a:p>
            <a:pPr marL="463550" indent="-4635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4000" dirty="0"/>
              <a:t>Be a business that the end user wants to hire.</a:t>
            </a:r>
          </a:p>
        </p:txBody>
      </p:sp>
    </p:spTree>
    <p:extLst>
      <p:ext uri="{BB962C8B-B14F-4D97-AF65-F5344CB8AC3E}">
        <p14:creationId xmlns:p14="http://schemas.microsoft.com/office/powerpoint/2010/main" val="831662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0000"/>
      </a:accent2>
      <a:accent3>
        <a:srgbClr val="BFBFB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-4x3" id="{10B8EB85-0603-6C4A-B199-97FFBF5C934D}" vid="{C65D1D54-2505-3642-821A-0245DDC064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512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Demi</vt:lpstr>
      <vt:lpstr>Lucida Sans</vt:lpstr>
      <vt:lpstr>Source Sans Pro</vt:lpstr>
      <vt:lpstr>Office Theme</vt:lpstr>
      <vt:lpstr>8_Office Theme</vt:lpstr>
      <vt:lpstr>2023 Pacific Northwest TERO Fall Conference</vt:lpstr>
      <vt:lpstr>American Indian Chamber Education Fund </vt:lpstr>
      <vt:lpstr>APEX Accelerators</vt:lpstr>
      <vt:lpstr>AICEF APEX Accelerator Services for Clients </vt:lpstr>
      <vt:lpstr>AICEF APEX Accelerator Services for Advocates</vt:lpstr>
      <vt:lpstr>   What are your challenges with businesses?  How can we help?</vt:lpstr>
      <vt:lpstr>Think Outside the Box</vt:lpstr>
      <vt:lpstr>Your Business and Economic Models</vt:lpstr>
      <vt:lpstr>Words of Advice to businesses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Venessa Gleich</dc:creator>
  <cp:lastModifiedBy>Venessa Gleich</cp:lastModifiedBy>
  <cp:revision>23</cp:revision>
  <dcterms:created xsi:type="dcterms:W3CDTF">2023-09-24T21:30:28Z</dcterms:created>
  <dcterms:modified xsi:type="dcterms:W3CDTF">2023-10-10T19:50:08Z</dcterms:modified>
</cp:coreProperties>
</file>