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handoutMasterIdLst>
    <p:handoutMasterId r:id="rId24"/>
  </p:handoutMasterIdLst>
  <p:sldIdLst>
    <p:sldId id="256" r:id="rId2"/>
    <p:sldId id="258" r:id="rId3"/>
    <p:sldId id="260" r:id="rId4"/>
    <p:sldId id="271" r:id="rId5"/>
    <p:sldId id="272" r:id="rId6"/>
    <p:sldId id="273" r:id="rId7"/>
    <p:sldId id="276" r:id="rId8"/>
    <p:sldId id="278" r:id="rId9"/>
    <p:sldId id="261" r:id="rId10"/>
    <p:sldId id="267" r:id="rId11"/>
    <p:sldId id="270" r:id="rId12"/>
    <p:sldId id="262" r:id="rId13"/>
    <p:sldId id="277" r:id="rId14"/>
    <p:sldId id="263" r:id="rId15"/>
    <p:sldId id="264" r:id="rId16"/>
    <p:sldId id="265" r:id="rId17"/>
    <p:sldId id="279" r:id="rId18"/>
    <p:sldId id="280" r:id="rId19"/>
    <p:sldId id="266" r:id="rId20"/>
    <p:sldId id="274" r:id="rId21"/>
    <p:sldId id="27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33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42EB1E-A787-45B6-B189-19D8A31916DA}" type="datetimeFigureOut">
              <a:rPr lang="en-US" smtClean="0"/>
              <a:pPr/>
              <a:t>10/10/2023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00FE5A7-C403-4045-83ED-5F18398090D0}" type="slidenum">
              <a:rPr lang="en-US" smtClean="0"/>
              <a:pPr/>
              <a:t>‹#›</a:t>
            </a:fld>
            <a:endParaRPr lang="en-US"/>
          </a:p>
        </p:txBody>
      </p:sp>
    </p:spTree>
    <p:extLst>
      <p:ext uri="{BB962C8B-B14F-4D97-AF65-F5344CB8AC3E}">
        <p14:creationId xmlns:p14="http://schemas.microsoft.com/office/powerpoint/2010/main" val="402064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1833D50-AB7E-4087-AB8D-9B0178BE9681}" type="datetimeFigureOut">
              <a:rPr lang="en-US" smtClean="0"/>
              <a:t>10/10/2023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8DD226-BD48-4EB7-9112-CD1BA5D1B6CD}" type="slidenum">
              <a:rPr lang="en-US" smtClean="0"/>
              <a:t>‹#›</a:t>
            </a:fld>
            <a:endParaRPr lang="en-US"/>
          </a:p>
        </p:txBody>
      </p:sp>
    </p:spTree>
    <p:extLst>
      <p:ext uri="{BB962C8B-B14F-4D97-AF65-F5344CB8AC3E}">
        <p14:creationId xmlns:p14="http://schemas.microsoft.com/office/powerpoint/2010/main" val="342482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To assure that all workers are kept safe.  Mission: Prevention through training and inspections.</a:t>
            </a:r>
          </a:p>
        </p:txBody>
      </p:sp>
      <p:sp>
        <p:nvSpPr>
          <p:cNvPr id="4" name="Slide Number Placeholder 3"/>
          <p:cNvSpPr>
            <a:spLocks noGrp="1"/>
          </p:cNvSpPr>
          <p:nvPr>
            <p:ph type="sldNum" sz="quarter" idx="10"/>
          </p:nvPr>
        </p:nvSpPr>
        <p:spPr/>
        <p:txBody>
          <a:bodyPr/>
          <a:lstStyle/>
          <a:p>
            <a:fld id="{538DD226-BD48-4EB7-9112-CD1BA5D1B6CD}" type="slidenum">
              <a:rPr lang="en-US" smtClean="0"/>
              <a:t>2</a:t>
            </a:fld>
            <a:endParaRPr lang="en-US"/>
          </a:p>
        </p:txBody>
      </p:sp>
    </p:spTree>
    <p:extLst>
      <p:ext uri="{BB962C8B-B14F-4D97-AF65-F5344CB8AC3E}">
        <p14:creationId xmlns:p14="http://schemas.microsoft.com/office/powerpoint/2010/main" val="416339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DD226-BD48-4EB7-9112-CD1BA5D1B6CD}" type="slidenum">
              <a:rPr lang="en-US" smtClean="0"/>
              <a:t>3</a:t>
            </a:fld>
            <a:endParaRPr lang="en-US"/>
          </a:p>
        </p:txBody>
      </p:sp>
    </p:spTree>
    <p:extLst>
      <p:ext uri="{BB962C8B-B14F-4D97-AF65-F5344CB8AC3E}">
        <p14:creationId xmlns:p14="http://schemas.microsoft.com/office/powerpoint/2010/main" val="251039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DD226-BD48-4EB7-9112-CD1BA5D1B6CD}" type="slidenum">
              <a:rPr lang="en-US" smtClean="0"/>
              <a:t>6</a:t>
            </a:fld>
            <a:endParaRPr lang="en-US"/>
          </a:p>
        </p:txBody>
      </p:sp>
    </p:spTree>
    <p:extLst>
      <p:ext uri="{BB962C8B-B14F-4D97-AF65-F5344CB8AC3E}">
        <p14:creationId xmlns:p14="http://schemas.microsoft.com/office/powerpoint/2010/main" val="408750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TERO is currently not charged, however; we will be charging them for clients and staff at a future time.  They will not be charged for IP Contractors or non-native contractors.  We will charge the companies directly for the training.  In my research,</a:t>
            </a:r>
            <a:r>
              <a:rPr lang="en-US" baseline="0" dirty="0"/>
              <a:t> our prices are on the lower end of the spectrum.</a:t>
            </a:r>
            <a:endParaRPr lang="en-US" dirty="0"/>
          </a:p>
        </p:txBody>
      </p:sp>
      <p:sp>
        <p:nvSpPr>
          <p:cNvPr id="4" name="Slide Number Placeholder 3"/>
          <p:cNvSpPr>
            <a:spLocks noGrp="1"/>
          </p:cNvSpPr>
          <p:nvPr>
            <p:ph type="sldNum" sz="quarter" idx="10"/>
          </p:nvPr>
        </p:nvSpPr>
        <p:spPr/>
        <p:txBody>
          <a:bodyPr/>
          <a:lstStyle/>
          <a:p>
            <a:fld id="{538DD226-BD48-4EB7-9112-CD1BA5D1B6CD}" type="slidenum">
              <a:rPr lang="en-US" smtClean="0"/>
              <a:t>10</a:t>
            </a:fld>
            <a:endParaRPr lang="en-US"/>
          </a:p>
        </p:txBody>
      </p:sp>
    </p:spTree>
    <p:extLst>
      <p:ext uri="{BB962C8B-B14F-4D97-AF65-F5344CB8AC3E}">
        <p14:creationId xmlns:p14="http://schemas.microsoft.com/office/powerpoint/2010/main" val="1991338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April 2022 OSHA started the process to revoke AZ right to have a state OSHA plan based solely on the fact that they were not enforcing citations at the minimum of the federal amount.  I am making the recommendation to my Tribal</a:t>
            </a:r>
            <a:r>
              <a:rPr lang="en-US" baseline="0" dirty="0"/>
              <a:t> Council and law office to have</a:t>
            </a:r>
            <a:endParaRPr lang="en-US" dirty="0"/>
          </a:p>
        </p:txBody>
      </p:sp>
      <p:sp>
        <p:nvSpPr>
          <p:cNvPr id="4" name="Slide Number Placeholder 3"/>
          <p:cNvSpPr>
            <a:spLocks noGrp="1"/>
          </p:cNvSpPr>
          <p:nvPr>
            <p:ph type="sldNum" sz="quarter" idx="10"/>
          </p:nvPr>
        </p:nvSpPr>
        <p:spPr/>
        <p:txBody>
          <a:bodyPr/>
          <a:lstStyle/>
          <a:p>
            <a:fld id="{538DD226-BD48-4EB7-9112-CD1BA5D1B6CD}" type="slidenum">
              <a:rPr lang="en-US" smtClean="0"/>
              <a:t>16</a:t>
            </a:fld>
            <a:endParaRPr lang="en-US"/>
          </a:p>
        </p:txBody>
      </p:sp>
    </p:spTree>
    <p:extLst>
      <p:ext uri="{BB962C8B-B14F-4D97-AF65-F5344CB8AC3E}">
        <p14:creationId xmlns:p14="http://schemas.microsoft.com/office/powerpoint/2010/main" val="374619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3A373946-19BF-400D-98BD-7C335311844F}" type="datetimeFigureOut">
              <a:rPr lang="en-US" smtClean="0"/>
              <a:pPr/>
              <a:t>10/10/2023</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3929802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347963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1261074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F0704B-DC8E-4205-9E9B-4E06A5E6767E}" type="slidenum">
              <a:rPr lang="en-US" smtClean="0"/>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067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1625551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426631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158847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277921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A373946-19BF-400D-98BD-7C335311844F}" type="datetimeFigureOut">
              <a:rPr lang="en-US" smtClean="0"/>
              <a:pPr/>
              <a:t>10/10/2023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259443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3386526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3A373946-19BF-400D-98BD-7C335311844F}" type="datetimeFigureOut">
              <a:rPr lang="en-US" smtClean="0"/>
              <a:pPr/>
              <a:t>10/10/2023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138556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233828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188032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51041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273403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33935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373946-19BF-400D-98BD-7C335311844F}"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F0704B-DC8E-4205-9E9B-4E06A5E6767E}" type="slidenum">
              <a:rPr lang="en-US" smtClean="0"/>
              <a:pPr/>
              <a:t>‹#›</a:t>
            </a:fld>
            <a:endParaRPr lang="en-US"/>
          </a:p>
        </p:txBody>
      </p:sp>
    </p:spTree>
    <p:extLst>
      <p:ext uri="{BB962C8B-B14F-4D97-AF65-F5344CB8AC3E}">
        <p14:creationId xmlns:p14="http://schemas.microsoft.com/office/powerpoint/2010/main" val="421643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373946-19BF-400D-98BD-7C335311844F}" type="datetimeFigureOut">
              <a:rPr lang="en-US" smtClean="0"/>
              <a:pPr/>
              <a:t>10/10/2023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EF0704B-DC8E-4205-9E9B-4E06A5E6767E}" type="slidenum">
              <a:rPr lang="en-US" smtClean="0"/>
              <a:pPr/>
              <a:t>‹#›</a:t>
            </a:fld>
            <a:endParaRPr lang="en-US"/>
          </a:p>
        </p:txBody>
      </p:sp>
    </p:spTree>
    <p:extLst>
      <p:ext uri="{BB962C8B-B14F-4D97-AF65-F5344CB8AC3E}">
        <p14:creationId xmlns:p14="http://schemas.microsoft.com/office/powerpoint/2010/main" val="301230618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u="sng" dirty="0"/>
              <a:t>Puyallup Tribe of Indians</a:t>
            </a:r>
          </a:p>
        </p:txBody>
      </p:sp>
      <p:sp>
        <p:nvSpPr>
          <p:cNvPr id="3" name="Subtitle 2"/>
          <p:cNvSpPr>
            <a:spLocks noGrp="1"/>
          </p:cNvSpPr>
          <p:nvPr>
            <p:ph type="subTitle" idx="1"/>
          </p:nvPr>
        </p:nvSpPr>
        <p:spPr>
          <a:xfrm>
            <a:off x="914400" y="3632200"/>
            <a:ext cx="7315200" cy="1549399"/>
          </a:xfrm>
        </p:spPr>
        <p:txBody>
          <a:bodyPr>
            <a:normAutofit lnSpcReduction="10000"/>
          </a:bodyPr>
          <a:lstStyle/>
          <a:p>
            <a:endParaRPr lang="en-US" dirty="0"/>
          </a:p>
          <a:p>
            <a:r>
              <a:rPr lang="en-US" dirty="0"/>
              <a:t>Tribal Occupational Safety &amp; Health</a:t>
            </a:r>
          </a:p>
          <a:p>
            <a:r>
              <a:rPr lang="en-US" dirty="0"/>
              <a:t>Kimberly </a:t>
            </a:r>
            <a:r>
              <a:rPr lang="en-US" dirty="0" err="1"/>
              <a:t>Turnipseed</a:t>
            </a:r>
            <a:endParaRPr lang="en-US" dirty="0"/>
          </a:p>
          <a:p>
            <a:r>
              <a:rPr lang="en-US" dirty="0"/>
              <a:t>Director &amp; Trainer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640" y="457200"/>
            <a:ext cx="1950720" cy="1950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dirty="0"/>
              <a:t>Class Cost</a:t>
            </a:r>
          </a:p>
        </p:txBody>
      </p:sp>
      <p:sp>
        <p:nvSpPr>
          <p:cNvPr id="3" name="Content Placeholder 2"/>
          <p:cNvSpPr>
            <a:spLocks noGrp="1"/>
          </p:cNvSpPr>
          <p:nvPr>
            <p:ph idx="1"/>
          </p:nvPr>
        </p:nvSpPr>
        <p:spPr/>
        <p:txBody>
          <a:bodyPr>
            <a:normAutofit/>
          </a:bodyPr>
          <a:lstStyle/>
          <a:p>
            <a:r>
              <a:rPr lang="en-US" dirty="0"/>
              <a:t>OSHA 10 is $150.00 per person</a:t>
            </a:r>
          </a:p>
          <a:p>
            <a:r>
              <a:rPr lang="en-US" dirty="0"/>
              <a:t>OSHA 30 is $350.00 per person</a:t>
            </a:r>
          </a:p>
          <a:p>
            <a:r>
              <a:rPr lang="en-US" dirty="0"/>
              <a:t>CPR/First AID/AED is $50.00 per person</a:t>
            </a:r>
          </a:p>
          <a:p>
            <a:r>
              <a:rPr lang="en-US" dirty="0"/>
              <a:t>AVERT is $150.00 per person</a:t>
            </a:r>
          </a:p>
          <a:p>
            <a:pPr lvl="1"/>
            <a:endParaRPr lang="en-US" dirty="0"/>
          </a:p>
          <a:p>
            <a:pPr lvl="1"/>
            <a:endParaRPr lang="en-US" dirty="0"/>
          </a:p>
          <a:p>
            <a:pPr lvl="2"/>
            <a:r>
              <a:rPr lang="en-US" dirty="0"/>
              <a:t>Prices subject to change without notice</a:t>
            </a:r>
          </a:p>
          <a:p>
            <a:pPr lvl="2"/>
            <a:r>
              <a:rPr lang="en-US" dirty="0"/>
              <a:t>Minimum attendance for Class is 3 people</a:t>
            </a:r>
          </a:p>
          <a:p>
            <a:pPr lvl="2"/>
            <a:r>
              <a:rPr lang="en-US" dirty="0"/>
              <a:t>Group Discounts Available</a:t>
            </a:r>
          </a:p>
          <a:p>
            <a:pPr lvl="2"/>
            <a:r>
              <a:rPr lang="en-US" dirty="0"/>
              <a:t>All class prices are in addition to Travel Costs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590800"/>
            <a:ext cx="1950720" cy="19507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Autofit/>
          </a:bodyPr>
          <a:lstStyle/>
          <a:p>
            <a:r>
              <a:rPr lang="en-US" sz="5400" dirty="0"/>
              <a:t>Making Mandatory</a:t>
            </a:r>
          </a:p>
        </p:txBody>
      </p:sp>
      <p:sp>
        <p:nvSpPr>
          <p:cNvPr id="3" name="Content Placeholder 2"/>
          <p:cNvSpPr>
            <a:spLocks noGrp="1"/>
          </p:cNvSpPr>
          <p:nvPr>
            <p:ph idx="1"/>
          </p:nvPr>
        </p:nvSpPr>
        <p:spPr/>
        <p:txBody>
          <a:bodyPr>
            <a:normAutofit lnSpcReduction="10000"/>
          </a:bodyPr>
          <a:lstStyle/>
          <a:p>
            <a:r>
              <a:rPr lang="en-US" dirty="0"/>
              <a:t>Tribal Governments can require OSHA Laws, OSHA Training, other relevant Trainings</a:t>
            </a:r>
          </a:p>
          <a:p>
            <a:r>
              <a:rPr lang="en-US" dirty="0"/>
              <a:t>TERO Commissions can require all clients attend</a:t>
            </a:r>
          </a:p>
          <a:p>
            <a:r>
              <a:rPr lang="en-US" dirty="0"/>
              <a:t>Have removed from site if not completed</a:t>
            </a:r>
          </a:p>
          <a:p>
            <a:r>
              <a:rPr lang="en-US" dirty="0"/>
              <a:t>Ineligible for TERO Referrals until completed</a:t>
            </a:r>
          </a:p>
          <a:p>
            <a:endParaRPr lang="en-US" dirty="0"/>
          </a:p>
          <a:p>
            <a:endParaRPr lang="en-US" dirty="0"/>
          </a:p>
          <a:p>
            <a:pPr marL="0" indent="0">
              <a:buNone/>
            </a:pPr>
            <a:r>
              <a:rPr lang="en-US" dirty="0"/>
              <a:t>We are asking for a 6 month</a:t>
            </a:r>
          </a:p>
          <a:p>
            <a:pPr marL="0" indent="0">
              <a:buNone/>
            </a:pPr>
            <a:r>
              <a:rPr lang="en-US" dirty="0"/>
              <a:t>Grace Period after the law is</a:t>
            </a:r>
          </a:p>
          <a:p>
            <a:pPr marL="0" indent="0">
              <a:buNone/>
            </a:pPr>
            <a:r>
              <a:rPr lang="en-US" dirty="0"/>
              <a:t>passed.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724400"/>
            <a:ext cx="1722120" cy="17221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Enforcement</a:t>
            </a:r>
          </a:p>
        </p:txBody>
      </p:sp>
      <p:sp>
        <p:nvSpPr>
          <p:cNvPr id="3" name="Content Placeholder 2"/>
          <p:cNvSpPr>
            <a:spLocks noGrp="1"/>
          </p:cNvSpPr>
          <p:nvPr>
            <p:ph idx="1"/>
          </p:nvPr>
        </p:nvSpPr>
        <p:spPr/>
        <p:txBody>
          <a:bodyPr/>
          <a:lstStyle/>
          <a:p>
            <a:r>
              <a:rPr lang="en-US" dirty="0"/>
              <a:t>TOSH enforces current Federal and State OSHA Laws </a:t>
            </a:r>
            <a:r>
              <a:rPr lang="en-US" sz="1800" dirty="0"/>
              <a:t>(Federal-Tribal Contractors, State-non Tribal Contractors)</a:t>
            </a:r>
          </a:p>
          <a:p>
            <a:r>
              <a:rPr lang="en-US" dirty="0"/>
              <a:t>Site Checks</a:t>
            </a:r>
          </a:p>
          <a:p>
            <a:r>
              <a:rPr lang="en-US" dirty="0"/>
              <a:t>Investigation of Safety Violations</a:t>
            </a:r>
          </a:p>
          <a:p>
            <a:r>
              <a:rPr lang="en-US" dirty="0"/>
              <a:t>Investigation of Complaints from Workers</a:t>
            </a:r>
          </a:p>
          <a:p>
            <a:r>
              <a:rPr lang="en-US" dirty="0"/>
              <a:t>Investigate all serious Incidents that occur</a:t>
            </a:r>
          </a:p>
          <a:p>
            <a:r>
              <a:rPr lang="en-US" dirty="0"/>
              <a:t>Provide Up to Date, Relevant, and Continuous Training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5029200"/>
            <a:ext cx="1447800" cy="144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Inspections</a:t>
            </a:r>
          </a:p>
        </p:txBody>
      </p:sp>
      <p:sp>
        <p:nvSpPr>
          <p:cNvPr id="3" name="Content Placeholder 2"/>
          <p:cNvSpPr>
            <a:spLocks noGrp="1"/>
          </p:cNvSpPr>
          <p:nvPr>
            <p:ph idx="1"/>
          </p:nvPr>
        </p:nvSpPr>
        <p:spPr/>
        <p:txBody>
          <a:bodyPr/>
          <a:lstStyle/>
          <a:p>
            <a:r>
              <a:rPr lang="en-US" dirty="0"/>
              <a:t>Imminent Danger</a:t>
            </a:r>
          </a:p>
          <a:p>
            <a:r>
              <a:rPr lang="en-US" dirty="0"/>
              <a:t>Investigative</a:t>
            </a:r>
          </a:p>
          <a:p>
            <a:r>
              <a:rPr lang="en-US" dirty="0"/>
              <a:t>Employee Complaint</a:t>
            </a:r>
          </a:p>
          <a:p>
            <a:r>
              <a:rPr lang="en-US" dirty="0"/>
              <a:t>Programmed</a:t>
            </a:r>
          </a:p>
          <a:p>
            <a:r>
              <a:rPr lang="en-US" dirty="0"/>
              <a:t>Follow-up</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2895600"/>
            <a:ext cx="2667000" cy="2667000"/>
          </a:xfrm>
          <a:prstGeom prst="rect">
            <a:avLst/>
          </a:prstGeom>
        </p:spPr>
      </p:pic>
    </p:spTree>
    <p:extLst>
      <p:ext uri="{BB962C8B-B14F-4D97-AF65-F5344CB8AC3E}">
        <p14:creationId xmlns:p14="http://schemas.microsoft.com/office/powerpoint/2010/main" val="94752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Code</a:t>
            </a:r>
          </a:p>
        </p:txBody>
      </p:sp>
      <p:sp>
        <p:nvSpPr>
          <p:cNvPr id="3" name="Content Placeholder 2"/>
          <p:cNvSpPr>
            <a:spLocks noGrp="1"/>
          </p:cNvSpPr>
          <p:nvPr>
            <p:ph idx="1"/>
          </p:nvPr>
        </p:nvSpPr>
        <p:spPr/>
        <p:txBody>
          <a:bodyPr/>
          <a:lstStyle/>
          <a:p>
            <a:r>
              <a:rPr lang="en-US" dirty="0"/>
              <a:t>Puyallup Tribe has completed the code, sent it out for Public Comment, and am currently working on the Resolution.</a:t>
            </a:r>
          </a:p>
          <a:p>
            <a:r>
              <a:rPr lang="en-US" dirty="0"/>
              <a:t>Code can be customized for Tribal needs</a:t>
            </a:r>
          </a:p>
          <a:p>
            <a:pPr lvl="2">
              <a:buFont typeface="Wingdings" panose="05000000000000000000" pitchFamily="2" charset="2"/>
              <a:buChar char="v"/>
            </a:pPr>
            <a:r>
              <a:rPr lang="en-US" dirty="0"/>
              <a:t>We are developing a separate Dive &amp; Fishing Code</a:t>
            </a:r>
          </a:p>
          <a:p>
            <a:pPr lvl="2">
              <a:buFont typeface="Wingdings" panose="05000000000000000000" pitchFamily="2" charset="2"/>
              <a:buChar char="v"/>
            </a:pPr>
            <a:r>
              <a:rPr lang="en-US" dirty="0"/>
              <a:t>We cover everything from General Industry to Maritime</a:t>
            </a:r>
          </a:p>
          <a:p>
            <a:pPr lvl="2">
              <a:buFont typeface="Wingdings" panose="05000000000000000000" pitchFamily="2" charset="2"/>
              <a:buChar char="v"/>
            </a:pPr>
            <a:r>
              <a:rPr lang="en-US" dirty="0"/>
              <a:t>We may get into Agriculture in the future</a:t>
            </a:r>
          </a:p>
          <a:p>
            <a:pPr marL="914400" lvl="2"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640" y="4648200"/>
            <a:ext cx="1950720" cy="19507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Grants</a:t>
            </a:r>
          </a:p>
        </p:txBody>
      </p:sp>
      <p:sp>
        <p:nvSpPr>
          <p:cNvPr id="3" name="Content Placeholder 2"/>
          <p:cNvSpPr>
            <a:spLocks noGrp="1"/>
          </p:cNvSpPr>
          <p:nvPr>
            <p:ph idx="1"/>
          </p:nvPr>
        </p:nvSpPr>
        <p:spPr/>
        <p:txBody>
          <a:bodyPr/>
          <a:lstStyle/>
          <a:p>
            <a:r>
              <a:rPr lang="en-US" dirty="0"/>
              <a:t>Working to obtain Grants</a:t>
            </a:r>
          </a:p>
          <a:p>
            <a:pPr lvl="3">
              <a:buFont typeface="Wingdings" panose="05000000000000000000" pitchFamily="2" charset="2"/>
              <a:buChar char="v"/>
            </a:pPr>
            <a:r>
              <a:rPr lang="en-US" dirty="0"/>
              <a:t>Susan Harwood Grant</a:t>
            </a:r>
          </a:p>
          <a:p>
            <a:pPr lvl="3">
              <a:buFont typeface="Wingdings" panose="05000000000000000000" pitchFamily="2" charset="2"/>
              <a:buChar char="v"/>
            </a:pPr>
            <a:r>
              <a:rPr lang="en-US" dirty="0"/>
              <a:t>SHIP Grants</a:t>
            </a:r>
          </a:p>
          <a:p>
            <a:pPr lvl="3">
              <a:buFont typeface="Wingdings" panose="05000000000000000000" pitchFamily="2" charset="2"/>
              <a:buChar char="v"/>
            </a:pPr>
            <a:r>
              <a:rPr lang="en-US" dirty="0"/>
              <a:t>Federal Programs</a:t>
            </a:r>
          </a:p>
          <a:p>
            <a:pPr lvl="3">
              <a:buFont typeface="Wingdings" panose="05000000000000000000" pitchFamily="2" charset="2"/>
              <a:buChar char="v"/>
            </a:pPr>
            <a:r>
              <a:rPr lang="en-US" dirty="0"/>
              <a:t>State Programs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3962400"/>
            <a:ext cx="1950720" cy="19507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Fines/Citations</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Per OSHA, citation amounts must be at least set to their minimums.</a:t>
            </a:r>
          </a:p>
          <a:p>
            <a:pPr>
              <a:buFont typeface="Wingdings" panose="05000000000000000000" pitchFamily="2" charset="2"/>
              <a:buChar char="v"/>
            </a:pPr>
            <a:r>
              <a:rPr lang="en-US" dirty="0"/>
              <a:t>Will be set by Tribal Government</a:t>
            </a:r>
          </a:p>
          <a:p>
            <a:pPr>
              <a:buFont typeface="Wingdings" panose="05000000000000000000" pitchFamily="2" charset="2"/>
              <a:buChar char="v"/>
            </a:pPr>
            <a:r>
              <a:rPr lang="en-US" dirty="0"/>
              <a:t>Can be negotiated to be lowered, situationally dependent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3810000"/>
            <a:ext cx="2286000" cy="2286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0"/>
            <a:ext cx="5577840" cy="1295400"/>
          </a:xfrm>
        </p:spPr>
        <p:txBody>
          <a:bodyPr>
            <a:normAutofit/>
          </a:bodyPr>
          <a:lstStyle/>
          <a:p>
            <a:r>
              <a:rPr lang="en-US" sz="6000" dirty="0"/>
              <a:t>CPR&amp; AVERT</a:t>
            </a:r>
          </a:p>
        </p:txBody>
      </p:sp>
      <p:sp>
        <p:nvSpPr>
          <p:cNvPr id="3" name="Text Placeholder 2"/>
          <p:cNvSpPr>
            <a:spLocks noGrp="1"/>
          </p:cNvSpPr>
          <p:nvPr>
            <p:ph type="body" idx="1"/>
          </p:nvPr>
        </p:nvSpPr>
        <p:spPr/>
        <p:txBody>
          <a:bodyPr/>
          <a:lstStyle/>
          <a:p>
            <a:r>
              <a:rPr lang="en-US" dirty="0"/>
              <a:t>CPR/First Aid/AED</a:t>
            </a:r>
          </a:p>
        </p:txBody>
      </p:sp>
      <p:sp>
        <p:nvSpPr>
          <p:cNvPr id="4" name="Content Placeholder 3"/>
          <p:cNvSpPr>
            <a:spLocks noGrp="1"/>
          </p:cNvSpPr>
          <p:nvPr>
            <p:ph sz="half" idx="2"/>
          </p:nvPr>
        </p:nvSpPr>
        <p:spPr/>
        <p:txBody>
          <a:bodyPr/>
          <a:lstStyle/>
          <a:p>
            <a:r>
              <a:rPr lang="en-US" dirty="0"/>
              <a:t>Respond to minor incidents</a:t>
            </a:r>
          </a:p>
          <a:p>
            <a:r>
              <a:rPr lang="en-US" dirty="0"/>
              <a:t>Learn use of emergency equipment</a:t>
            </a:r>
          </a:p>
          <a:p>
            <a:r>
              <a:rPr lang="en-US" dirty="0"/>
              <a:t>Use at work or home</a:t>
            </a:r>
          </a:p>
          <a:p>
            <a:r>
              <a:rPr lang="en-US" dirty="0"/>
              <a:t>Gain Confidence</a:t>
            </a:r>
          </a:p>
          <a:p>
            <a:r>
              <a:rPr lang="en-US" dirty="0"/>
              <a:t>Save a Life</a:t>
            </a:r>
          </a:p>
        </p:txBody>
      </p:sp>
      <p:sp>
        <p:nvSpPr>
          <p:cNvPr id="5" name="Text Placeholder 4"/>
          <p:cNvSpPr>
            <a:spLocks noGrp="1"/>
          </p:cNvSpPr>
          <p:nvPr>
            <p:ph type="body" sz="quarter" idx="3"/>
          </p:nvPr>
        </p:nvSpPr>
        <p:spPr/>
        <p:txBody>
          <a:bodyPr/>
          <a:lstStyle/>
          <a:p>
            <a:r>
              <a:rPr lang="en-US" dirty="0"/>
              <a:t>AVERT</a:t>
            </a:r>
          </a:p>
        </p:txBody>
      </p:sp>
      <p:sp>
        <p:nvSpPr>
          <p:cNvPr id="6" name="Content Placeholder 5"/>
          <p:cNvSpPr>
            <a:spLocks noGrp="1"/>
          </p:cNvSpPr>
          <p:nvPr>
            <p:ph sz="quarter" idx="4"/>
          </p:nvPr>
        </p:nvSpPr>
        <p:spPr/>
        <p:txBody>
          <a:bodyPr>
            <a:normAutofit lnSpcReduction="10000"/>
          </a:bodyPr>
          <a:lstStyle/>
          <a:p>
            <a:r>
              <a:rPr lang="en-US" dirty="0"/>
              <a:t>Violence in this country is on the rise</a:t>
            </a:r>
          </a:p>
          <a:p>
            <a:r>
              <a:rPr lang="en-US" dirty="0"/>
              <a:t>Most Mass Shootings happen in the workplace</a:t>
            </a:r>
          </a:p>
          <a:p>
            <a:r>
              <a:rPr lang="en-US" dirty="0"/>
              <a:t>Learn best response for survival</a:t>
            </a:r>
          </a:p>
          <a:p>
            <a:r>
              <a:rPr lang="en-US" dirty="0"/>
              <a:t>Learn major wound care, wound packing, &amp; tourniquet use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914400"/>
            <a:ext cx="1501818" cy="1501818"/>
          </a:xfrm>
          <a:prstGeom prst="rect">
            <a:avLst/>
          </a:prstGeom>
        </p:spPr>
      </p:pic>
    </p:spTree>
    <p:extLst>
      <p:ext uri="{BB962C8B-B14F-4D97-AF65-F5344CB8AC3E}">
        <p14:creationId xmlns:p14="http://schemas.microsoft.com/office/powerpoint/2010/main" val="371802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066800"/>
            <a:ext cx="4876830" cy="48006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143000"/>
            <a:ext cx="3389202" cy="23975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041" y="4038600"/>
            <a:ext cx="1950720" cy="1950720"/>
          </a:xfrm>
          <a:prstGeom prst="rect">
            <a:avLst/>
          </a:prstGeom>
        </p:spPr>
      </p:pic>
    </p:spTree>
    <p:extLst>
      <p:ext uri="{BB962C8B-B14F-4D97-AF65-F5344CB8AC3E}">
        <p14:creationId xmlns:p14="http://schemas.microsoft.com/office/powerpoint/2010/main" val="317253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a:t>TERO</a:t>
            </a:r>
          </a:p>
        </p:txBody>
      </p:sp>
      <p:sp>
        <p:nvSpPr>
          <p:cNvPr id="3" name="Content Placeholder 2"/>
          <p:cNvSpPr>
            <a:spLocks noGrp="1"/>
          </p:cNvSpPr>
          <p:nvPr>
            <p:ph idx="1"/>
          </p:nvPr>
        </p:nvSpPr>
        <p:spPr/>
        <p:txBody>
          <a:bodyPr>
            <a:normAutofit/>
          </a:bodyPr>
          <a:lstStyle/>
          <a:p>
            <a:r>
              <a:rPr lang="en-US" dirty="0"/>
              <a:t>Working Together</a:t>
            </a:r>
            <a:r>
              <a:rPr lang="en-US" sz="2000" dirty="0"/>
              <a:t>-PTOI TERO are all trained to recognize safety hazards and communicate continuously with TOSH-They maintain an OSHA 30 Card and attend update trainings.</a:t>
            </a:r>
          </a:p>
          <a:p>
            <a:r>
              <a:rPr lang="en-US" dirty="0"/>
              <a:t>Provide Mail-outs or Mailing List of TERO Clients</a:t>
            </a:r>
          </a:p>
          <a:p>
            <a:r>
              <a:rPr lang="en-US" dirty="0"/>
              <a:t>Promote the scheduled trainings</a:t>
            </a:r>
          </a:p>
          <a:p>
            <a:r>
              <a:rPr lang="en-US" dirty="0"/>
              <a:t>Registration of Clients for Classes</a:t>
            </a:r>
          </a:p>
          <a:p>
            <a:r>
              <a:rPr lang="en-US" dirty="0"/>
              <a:t>Provide List of all Job Sites and Contractors; including subs</a:t>
            </a:r>
          </a:p>
          <a:p>
            <a:r>
              <a:rPr lang="en-US" dirty="0"/>
              <a:t>Refer Contractors to TOSH for Safety Compliance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388621"/>
            <a:ext cx="1737360" cy="17373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Vision</a:t>
            </a:r>
          </a:p>
        </p:txBody>
      </p:sp>
      <p:sp>
        <p:nvSpPr>
          <p:cNvPr id="3" name="Content Placeholder 2"/>
          <p:cNvSpPr>
            <a:spLocks noGrp="1"/>
          </p:cNvSpPr>
          <p:nvPr>
            <p:ph idx="1"/>
          </p:nvPr>
        </p:nvSpPr>
        <p:spPr/>
        <p:txBody>
          <a:bodyPr/>
          <a:lstStyle/>
          <a:p>
            <a:pPr>
              <a:buNone/>
            </a:pPr>
            <a:r>
              <a:rPr lang="en-US" dirty="0"/>
              <a:t>   It is our Vision to create an environment within the Puyallup Tribe of Indians Reservation that is free of hazards to ensure the prevention of injury and accidents for all those within our borders.</a:t>
            </a:r>
          </a:p>
          <a:p>
            <a:pPr>
              <a:buNone/>
            </a:pPr>
            <a:endParaRPr lang="en-US" dirty="0"/>
          </a:p>
          <a:p>
            <a:pPr>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640" y="3810000"/>
            <a:ext cx="1950720" cy="195072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2"/>
            <a:ext cx="6377940" cy="3655227"/>
          </a:xfrm>
        </p:spPr>
        <p:txBody>
          <a:bodyPr>
            <a:normAutofit/>
          </a:bodyPr>
          <a:lstStyle/>
          <a:p>
            <a:r>
              <a:rPr lang="en-US" sz="7200"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4770" y="3276600"/>
            <a:ext cx="2971800" cy="2971800"/>
          </a:xfrm>
          <a:prstGeom prst="rect">
            <a:avLst/>
          </a:prstGeom>
        </p:spPr>
      </p:pic>
    </p:spTree>
    <p:extLst>
      <p:ext uri="{BB962C8B-B14F-4D97-AF65-F5344CB8AC3E}">
        <p14:creationId xmlns:p14="http://schemas.microsoft.com/office/powerpoint/2010/main" val="927126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53535"/>
            <a:ext cx="7955280" cy="1837266"/>
          </a:xfrm>
        </p:spPr>
        <p:txBody>
          <a:bodyPr>
            <a:normAutofit/>
          </a:bodyPr>
          <a:lstStyle/>
          <a:p>
            <a:r>
              <a:rPr lang="en-US" sz="8800" dirty="0"/>
              <a:t>Thank you!</a:t>
            </a:r>
          </a:p>
        </p:txBody>
      </p:sp>
      <p:sp>
        <p:nvSpPr>
          <p:cNvPr id="3" name="Text Placeholder 2"/>
          <p:cNvSpPr>
            <a:spLocks noGrp="1"/>
          </p:cNvSpPr>
          <p:nvPr>
            <p:ph type="body" idx="1"/>
          </p:nvPr>
        </p:nvSpPr>
        <p:spPr>
          <a:xfrm>
            <a:off x="594360" y="2743200"/>
            <a:ext cx="7955281" cy="2252660"/>
          </a:xfrm>
        </p:spPr>
        <p:txBody>
          <a:bodyPr>
            <a:normAutofit fontScale="92500" lnSpcReduction="10000"/>
          </a:bodyPr>
          <a:lstStyle/>
          <a:p>
            <a:r>
              <a:rPr lang="en-US" dirty="0"/>
              <a:t>Kimberly Turnipseed</a:t>
            </a:r>
          </a:p>
          <a:p>
            <a:r>
              <a:rPr lang="en-US" dirty="0"/>
              <a:t>Puyallup Tribe of Indians</a:t>
            </a:r>
          </a:p>
          <a:p>
            <a:r>
              <a:rPr lang="en-US" dirty="0"/>
              <a:t>3009 E. Portland Ave</a:t>
            </a:r>
          </a:p>
          <a:p>
            <a:r>
              <a:rPr lang="en-US" dirty="0"/>
              <a:t>Tacoma, WA 98404</a:t>
            </a:r>
          </a:p>
          <a:p>
            <a:r>
              <a:rPr lang="en-US" dirty="0"/>
              <a:t>(253) 778-3696</a:t>
            </a:r>
          </a:p>
          <a:p>
            <a:r>
              <a:rPr lang="en-US" dirty="0"/>
              <a:t>Kim.Turnipseed@puyalluptribe-nsn.gov</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609492"/>
            <a:ext cx="1950720" cy="1950720"/>
          </a:xfrm>
          <a:prstGeom prst="rect">
            <a:avLst/>
          </a:prstGeom>
        </p:spPr>
      </p:pic>
    </p:spTree>
    <p:extLst>
      <p:ext uri="{BB962C8B-B14F-4D97-AF65-F5344CB8AC3E}">
        <p14:creationId xmlns:p14="http://schemas.microsoft.com/office/powerpoint/2010/main" val="54147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4373"/>
            <a:ext cx="7787640" cy="1293028"/>
          </a:xfrm>
        </p:spPr>
        <p:txBody>
          <a:bodyPr>
            <a:normAutofit/>
          </a:bodyPr>
          <a:lstStyle/>
          <a:p>
            <a:r>
              <a:rPr lang="en-US" sz="5400" dirty="0"/>
              <a:t>Chain of Command</a:t>
            </a:r>
          </a:p>
        </p:txBody>
      </p:sp>
      <p:sp>
        <p:nvSpPr>
          <p:cNvPr id="3" name="Content Placeholder 2"/>
          <p:cNvSpPr>
            <a:spLocks noGrp="1"/>
          </p:cNvSpPr>
          <p:nvPr>
            <p:ph idx="1"/>
          </p:nvPr>
        </p:nvSpPr>
        <p:spPr/>
        <p:txBody>
          <a:bodyPr/>
          <a:lstStyle/>
          <a:p>
            <a:pPr algn="ctr">
              <a:buNone/>
            </a:pPr>
            <a:r>
              <a:rPr lang="en-US" dirty="0"/>
              <a:t>Tribal Council</a:t>
            </a:r>
          </a:p>
          <a:p>
            <a:pPr algn="ctr">
              <a:buNone/>
            </a:pPr>
            <a:r>
              <a:rPr lang="en-US" dirty="0"/>
              <a:t>Deputy Administrator</a:t>
            </a:r>
          </a:p>
          <a:p>
            <a:pPr algn="ctr">
              <a:buNone/>
            </a:pPr>
            <a:r>
              <a:rPr lang="en-US" dirty="0"/>
              <a:t>TOSH Director</a:t>
            </a:r>
          </a:p>
          <a:p>
            <a:pPr algn="ctr">
              <a:buNone/>
            </a:pPr>
            <a:r>
              <a:rPr lang="en-US" dirty="0"/>
              <a:t>TOSH Staff</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71800"/>
            <a:ext cx="2766060" cy="27660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Sovereignty</a:t>
            </a:r>
            <a:r>
              <a:rPr lang="en-US" dirty="0"/>
              <a:t> </a:t>
            </a:r>
          </a:p>
        </p:txBody>
      </p:sp>
      <p:sp>
        <p:nvSpPr>
          <p:cNvPr id="3" name="Text Placeholder 2"/>
          <p:cNvSpPr>
            <a:spLocks noGrp="1"/>
          </p:cNvSpPr>
          <p:nvPr>
            <p:ph type="body" sz="half" idx="2"/>
          </p:nvPr>
        </p:nvSpPr>
        <p:spPr/>
        <p:txBody>
          <a:bodyPr>
            <a:normAutofit/>
          </a:bodyPr>
          <a:lstStyle/>
          <a:p>
            <a:endParaRPr lang="en-US" dirty="0"/>
          </a:p>
          <a:p>
            <a:endParaRPr lang="en-US" dirty="0"/>
          </a:p>
          <a:p>
            <a:r>
              <a:rPr lang="en-US" dirty="0"/>
              <a:t>We have the right, as Tribal Nations, to enact our own OSH Laws.</a:t>
            </a:r>
          </a:p>
          <a:p>
            <a:r>
              <a:rPr lang="en-US" dirty="0"/>
              <a:t>We have the right to enforce our own laws</a:t>
            </a:r>
          </a:p>
          <a:p>
            <a:r>
              <a:rPr lang="en-US" dirty="0"/>
              <a:t>We have the right to cite violators within our jurisdiction</a:t>
            </a:r>
          </a:p>
          <a:p>
            <a:r>
              <a:rPr lang="en-US" dirty="0"/>
              <a:t>We have the right to require training</a:t>
            </a:r>
          </a:p>
          <a:p>
            <a:endParaRPr lang="en-US"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555630"/>
            <a:ext cx="3886200" cy="3886200"/>
          </a:xfrm>
          <a:prstGeom prst="rect">
            <a:avLst/>
          </a:prstGeom>
        </p:spPr>
      </p:pic>
    </p:spTree>
    <p:extLst>
      <p:ext uri="{BB962C8B-B14F-4D97-AF65-F5344CB8AC3E}">
        <p14:creationId xmlns:p14="http://schemas.microsoft.com/office/powerpoint/2010/main" val="123531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Federal Law</a:t>
            </a:r>
          </a:p>
        </p:txBody>
      </p:sp>
      <p:sp>
        <p:nvSpPr>
          <p:cNvPr id="3" name="Content Placeholder 2"/>
          <p:cNvSpPr>
            <a:spLocks noGrp="1"/>
          </p:cNvSpPr>
          <p:nvPr>
            <p:ph idx="1"/>
          </p:nvPr>
        </p:nvSpPr>
        <p:spPr>
          <a:xfrm>
            <a:off x="2514600" y="2194560"/>
            <a:ext cx="6035040" cy="4069080"/>
          </a:xfrm>
        </p:spPr>
        <p:txBody>
          <a:bodyPr>
            <a:normAutofit fontScale="85000" lnSpcReduction="20000"/>
          </a:bodyPr>
          <a:lstStyle/>
          <a:p>
            <a:r>
              <a:rPr lang="en-US" dirty="0"/>
              <a:t>Are we bound by Federal OSHA Laws?</a:t>
            </a:r>
          </a:p>
          <a:p>
            <a:pPr lvl="3">
              <a:buFont typeface="Wingdings" panose="05000000000000000000" pitchFamily="2" charset="2"/>
              <a:buChar char="v"/>
            </a:pPr>
            <a:r>
              <a:rPr lang="en-US" dirty="0"/>
              <a:t>Yes &amp; No-There is mixed precedent in Federal Courts in regards to Tribal Nations and OSHA Laws</a:t>
            </a:r>
          </a:p>
          <a:p>
            <a:pPr lvl="3">
              <a:buFont typeface="Wingdings" panose="05000000000000000000" pitchFamily="2" charset="2"/>
              <a:buChar char="Ø"/>
            </a:pPr>
            <a:r>
              <a:rPr lang="en-US" dirty="0"/>
              <a:t>Scalia v. Red Lake Nation Fisheries-8</a:t>
            </a:r>
            <a:r>
              <a:rPr lang="en-US" baseline="30000" dirty="0"/>
              <a:t>th</a:t>
            </a:r>
            <a:r>
              <a:rPr lang="en-US" dirty="0"/>
              <a:t> Circuit-NO</a:t>
            </a:r>
          </a:p>
          <a:p>
            <a:pPr lvl="3">
              <a:buFont typeface="Wingdings" panose="05000000000000000000" pitchFamily="2" charset="2"/>
              <a:buChar char="Ø"/>
            </a:pPr>
            <a:r>
              <a:rPr lang="en-US" dirty="0"/>
              <a:t>US Dept. of Labor v. Oshre-9</a:t>
            </a:r>
            <a:r>
              <a:rPr lang="en-US" baseline="30000" dirty="0"/>
              <a:t>th</a:t>
            </a:r>
            <a:r>
              <a:rPr lang="en-US" dirty="0"/>
              <a:t> Circuit-YES</a:t>
            </a:r>
          </a:p>
          <a:p>
            <a:pPr lvl="3">
              <a:buFont typeface="Wingdings" panose="05000000000000000000" pitchFamily="2" charset="2"/>
              <a:buChar char="Ø"/>
            </a:pPr>
            <a:r>
              <a:rPr lang="en-US" dirty="0"/>
              <a:t>Donovan v. Coeur d’Alene-9</a:t>
            </a:r>
            <a:r>
              <a:rPr lang="en-US" baseline="30000" dirty="0"/>
              <a:t>th</a:t>
            </a:r>
            <a:r>
              <a:rPr lang="en-US" dirty="0"/>
              <a:t> Circuit-YES</a:t>
            </a:r>
          </a:p>
          <a:p>
            <a:pPr lvl="3">
              <a:buFont typeface="Wingdings" panose="05000000000000000000" pitchFamily="2" charset="2"/>
              <a:buChar char="Ø"/>
            </a:pPr>
            <a:r>
              <a:rPr lang="en-US" dirty="0"/>
              <a:t>Donovan v. Navajo Forest Products-10</a:t>
            </a:r>
            <a:r>
              <a:rPr lang="en-US" baseline="30000" dirty="0"/>
              <a:t>th</a:t>
            </a:r>
            <a:r>
              <a:rPr lang="en-US" dirty="0"/>
              <a:t> Circuit-NO</a:t>
            </a:r>
          </a:p>
          <a:p>
            <a:pPr lvl="3">
              <a:buFont typeface="Wingdings" panose="05000000000000000000" pitchFamily="2" charset="2"/>
              <a:buChar char="Ø"/>
            </a:pPr>
            <a:r>
              <a:rPr lang="en-US" dirty="0"/>
              <a:t>Reich v. Mashantucket Sand &amp; Gravel-2</a:t>
            </a:r>
            <a:r>
              <a:rPr lang="en-US" baseline="30000" dirty="0"/>
              <a:t>nd</a:t>
            </a:r>
            <a:r>
              <a:rPr lang="en-US" dirty="0"/>
              <a:t> Circuit-YES</a:t>
            </a:r>
          </a:p>
          <a:p>
            <a:pPr lvl="3">
              <a:buFont typeface="Wingdings" panose="05000000000000000000" pitchFamily="2" charset="2"/>
              <a:buChar char="Ø"/>
            </a:pPr>
            <a:r>
              <a:rPr lang="en-US" dirty="0"/>
              <a:t>Menominee v. Solis-7</a:t>
            </a:r>
            <a:r>
              <a:rPr lang="en-US" baseline="30000" dirty="0"/>
              <a:t>th</a:t>
            </a:r>
            <a:r>
              <a:rPr lang="en-US" dirty="0"/>
              <a:t> Circuit-YES</a:t>
            </a:r>
          </a:p>
          <a:p>
            <a:pPr marL="1371600" lvl="3" indent="0">
              <a:buNone/>
            </a:pPr>
            <a:endParaRPr lang="en-US" dirty="0"/>
          </a:p>
          <a:p>
            <a:pPr marL="1371600" lvl="3" indent="0">
              <a:buNone/>
            </a:pPr>
            <a:r>
              <a:rPr lang="en-US" dirty="0"/>
              <a:t>We choose to err on the side of caution and follow Federal OSHA Laws.  Our code is written with the “Adoption by Reference” of Federal OSHA Standards.  It expressly states we are not giving up our sovereignty.</a:t>
            </a:r>
          </a:p>
          <a:p>
            <a:pPr marL="1371600" lvl="3" indent="0">
              <a:buNone/>
            </a:pPr>
            <a:endParaRPr lang="en-US" dirty="0"/>
          </a:p>
          <a:p>
            <a:pPr marL="1371600" lvl="3" indent="0">
              <a:buNone/>
            </a:pPr>
            <a:r>
              <a:rPr lang="en-US" dirty="0"/>
              <a:t>We have the ability to strengthen the code where we feel necessary to better protect our workers.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590800"/>
            <a:ext cx="2484120" cy="2484120"/>
          </a:xfrm>
          <a:prstGeom prst="rect">
            <a:avLst/>
          </a:prstGeom>
        </p:spPr>
      </p:pic>
    </p:spTree>
    <p:extLst>
      <p:ext uri="{BB962C8B-B14F-4D97-AF65-F5344CB8AC3E}">
        <p14:creationId xmlns:p14="http://schemas.microsoft.com/office/powerpoint/2010/main" val="85631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559040" cy="1295400"/>
          </a:xfrm>
        </p:spPr>
        <p:txBody>
          <a:bodyPr>
            <a:normAutofit/>
          </a:bodyPr>
          <a:lstStyle/>
          <a:p>
            <a:r>
              <a:rPr lang="en-US" sz="6600" dirty="0"/>
              <a:t>Federal vs. state</a:t>
            </a:r>
          </a:p>
        </p:txBody>
      </p:sp>
      <p:sp>
        <p:nvSpPr>
          <p:cNvPr id="5" name="Content Placeholder 4"/>
          <p:cNvSpPr>
            <a:spLocks noGrp="1"/>
          </p:cNvSpPr>
          <p:nvPr>
            <p:ph sz="half" idx="2"/>
          </p:nvPr>
        </p:nvSpPr>
        <p:spPr/>
        <p:txBody>
          <a:bodyPr/>
          <a:lstStyle/>
          <a:p>
            <a:r>
              <a:rPr lang="en-US" dirty="0"/>
              <a:t>Federal: Applies to Tribes**, States, and Native Contractors on Tribal Land within our jurisdiction (Trust or Fee)</a:t>
            </a:r>
          </a:p>
        </p:txBody>
      </p:sp>
      <p:sp>
        <p:nvSpPr>
          <p:cNvPr id="6" name="Content Placeholder 5"/>
          <p:cNvSpPr>
            <a:spLocks noGrp="1"/>
          </p:cNvSpPr>
          <p:nvPr>
            <p:ph sz="quarter" idx="4"/>
          </p:nvPr>
        </p:nvSpPr>
        <p:spPr/>
        <p:txBody>
          <a:bodyPr>
            <a:normAutofit lnSpcReduction="10000"/>
          </a:bodyPr>
          <a:lstStyle/>
          <a:p>
            <a:r>
              <a:rPr lang="en-US" dirty="0"/>
              <a:t>State: Non-Native Contractors even on Trust* or Fee Lands are subject to State OSH Laws where applicable</a:t>
            </a:r>
          </a:p>
          <a:p>
            <a:r>
              <a:rPr lang="en-US" dirty="0"/>
              <a:t>Not all states have an approved State OSHA Plan</a:t>
            </a:r>
          </a:p>
          <a:p>
            <a:pPr marL="0" indent="0">
              <a:buNone/>
            </a:pPr>
            <a:r>
              <a:rPr lang="en-US" sz="1400" dirty="0"/>
              <a:t>* Check with your Law Office</a:t>
            </a:r>
          </a:p>
          <a:p>
            <a:pPr marL="0" indent="0">
              <a:buNone/>
            </a:pPr>
            <a:r>
              <a:rPr lang="en-US" sz="1400" dirty="0"/>
              <a:t>** Mixed Precedent in Federal Court of Applicability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826512"/>
            <a:ext cx="1620008" cy="1620008"/>
          </a:xfrm>
          <a:prstGeom prst="rect">
            <a:avLst/>
          </a:prstGeom>
        </p:spPr>
      </p:pic>
    </p:spTree>
    <p:extLst>
      <p:ext uri="{BB962C8B-B14F-4D97-AF65-F5344CB8AC3E}">
        <p14:creationId xmlns:p14="http://schemas.microsoft.com/office/powerpoint/2010/main" val="232336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Benefits</a:t>
            </a:r>
          </a:p>
        </p:txBody>
      </p:sp>
      <p:sp>
        <p:nvSpPr>
          <p:cNvPr id="3" name="Content Placeholder 2"/>
          <p:cNvSpPr>
            <a:spLocks noGrp="1"/>
          </p:cNvSpPr>
          <p:nvPr>
            <p:ph idx="1"/>
          </p:nvPr>
        </p:nvSpPr>
        <p:spPr/>
        <p:txBody>
          <a:bodyPr/>
          <a:lstStyle/>
          <a:p>
            <a:r>
              <a:rPr lang="en-US" dirty="0"/>
              <a:t>We keep control</a:t>
            </a:r>
          </a:p>
          <a:p>
            <a:r>
              <a:rPr lang="en-US" dirty="0"/>
              <a:t>Penalties can bring in income</a:t>
            </a:r>
          </a:p>
          <a:p>
            <a:r>
              <a:rPr lang="en-US" dirty="0"/>
              <a:t>Spend 50k today to potentially save more than 1 million or more in L&amp;I Claims, Penalties, and Family Payouts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774324"/>
            <a:ext cx="2625090" cy="2625090"/>
          </a:xfrm>
          <a:prstGeom prst="rect">
            <a:avLst/>
          </a:prstGeom>
        </p:spPr>
      </p:pic>
    </p:spTree>
    <p:extLst>
      <p:ext uri="{BB962C8B-B14F-4D97-AF65-F5344CB8AC3E}">
        <p14:creationId xmlns:p14="http://schemas.microsoft.com/office/powerpoint/2010/main" val="193946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09795362"/>
              </p:ext>
            </p:extLst>
          </p:nvPr>
        </p:nvGraphicFramePr>
        <p:xfrm>
          <a:off x="609600" y="1066800"/>
          <a:ext cx="7952804" cy="4070350"/>
        </p:xfrm>
        <a:graphic>
          <a:graphicData uri="http://schemas.openxmlformats.org/drawingml/2006/table">
            <a:tbl>
              <a:tblPr>
                <a:tableStyleId>{5C22544A-7EE6-4342-B048-85BDC9FD1C3A}</a:tableStyleId>
              </a:tblPr>
              <a:tblGrid>
                <a:gridCol w="1201660">
                  <a:extLst>
                    <a:ext uri="{9D8B030D-6E8A-4147-A177-3AD203B41FA5}">
                      <a16:colId xmlns:a16="http://schemas.microsoft.com/office/drawing/2014/main" val="20000"/>
                    </a:ext>
                  </a:extLst>
                </a:gridCol>
                <a:gridCol w="906707">
                  <a:extLst>
                    <a:ext uri="{9D8B030D-6E8A-4147-A177-3AD203B41FA5}">
                      <a16:colId xmlns:a16="http://schemas.microsoft.com/office/drawing/2014/main" val="20001"/>
                    </a:ext>
                  </a:extLst>
                </a:gridCol>
                <a:gridCol w="863010">
                  <a:extLst>
                    <a:ext uri="{9D8B030D-6E8A-4147-A177-3AD203B41FA5}">
                      <a16:colId xmlns:a16="http://schemas.microsoft.com/office/drawing/2014/main" val="20002"/>
                    </a:ext>
                  </a:extLst>
                </a:gridCol>
                <a:gridCol w="972252">
                  <a:extLst>
                    <a:ext uri="{9D8B030D-6E8A-4147-A177-3AD203B41FA5}">
                      <a16:colId xmlns:a16="http://schemas.microsoft.com/office/drawing/2014/main" val="20003"/>
                    </a:ext>
                  </a:extLst>
                </a:gridCol>
                <a:gridCol w="972252">
                  <a:extLst>
                    <a:ext uri="{9D8B030D-6E8A-4147-A177-3AD203B41FA5}">
                      <a16:colId xmlns:a16="http://schemas.microsoft.com/office/drawing/2014/main" val="20004"/>
                    </a:ext>
                  </a:extLst>
                </a:gridCol>
                <a:gridCol w="1256281">
                  <a:extLst>
                    <a:ext uri="{9D8B030D-6E8A-4147-A177-3AD203B41FA5}">
                      <a16:colId xmlns:a16="http://schemas.microsoft.com/office/drawing/2014/main" val="20005"/>
                    </a:ext>
                  </a:extLst>
                </a:gridCol>
                <a:gridCol w="1256281">
                  <a:extLst>
                    <a:ext uri="{9D8B030D-6E8A-4147-A177-3AD203B41FA5}">
                      <a16:colId xmlns:a16="http://schemas.microsoft.com/office/drawing/2014/main" val="20006"/>
                    </a:ext>
                  </a:extLst>
                </a:gridCol>
                <a:gridCol w="524361">
                  <a:extLst>
                    <a:ext uri="{9D8B030D-6E8A-4147-A177-3AD203B41FA5}">
                      <a16:colId xmlns:a16="http://schemas.microsoft.com/office/drawing/2014/main" val="20007"/>
                    </a:ext>
                  </a:extLst>
                </a:gridCol>
              </a:tblGrid>
              <a:tr h="255626">
                <a:tc gridSpan="8">
                  <a:txBody>
                    <a:bodyPr/>
                    <a:lstStyle/>
                    <a:p>
                      <a:pPr algn="l" fontAlgn="ctr"/>
                      <a:r>
                        <a:rPr lang="en-US" sz="1500" u="none" strike="noStrike">
                          <a:effectLst/>
                        </a:rPr>
                        <a:t>Estimated Total Cost table</a:t>
                      </a:r>
                      <a:endParaRPr lang="en-US" sz="1500" b="0" i="0" u="none" strike="noStrike">
                        <a:solidFill>
                          <a:srgbClr val="000000"/>
                        </a:solidFill>
                        <a:effectLst/>
                        <a:latin typeface="Arial" panose="020B0604020202020204" pitchFamily="34" charset="0"/>
                      </a:endParaRPr>
                    </a:p>
                  </a:txBody>
                  <a:tcPr marL="6555" marR="6555" marT="655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58466">
                <a:tc>
                  <a:txBody>
                    <a:bodyPr/>
                    <a:lstStyle/>
                    <a:p>
                      <a:pPr algn="l" fontAlgn="b"/>
                      <a:r>
                        <a:rPr lang="en-US" sz="1500" u="none" strike="noStrike">
                          <a:effectLst/>
                        </a:rPr>
                        <a:t>Injury Type</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Instances</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Direct Cost</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Indirect Cost</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Total Cost</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Additional Sale (Indirect)</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r>
                        <a:rPr lang="en-US" sz="1500" u="none" strike="noStrike">
                          <a:effectLst/>
                        </a:rPr>
                        <a:t>Additional Sale (Total)</a:t>
                      </a:r>
                      <a:endParaRPr lang="en-US" sz="1500" b="0" i="0" u="none" strike="noStrike">
                        <a:solidFill>
                          <a:srgbClr val="000000"/>
                        </a:solidFill>
                        <a:effectLst/>
                        <a:latin typeface="Arial" panose="020B0604020202020204" pitchFamily="34" charset="0"/>
                      </a:endParaRPr>
                    </a:p>
                  </a:txBody>
                  <a:tcPr marL="6555" marR="6555" marT="6555" marB="0" anchor="b"/>
                </a:tc>
                <a:tc>
                  <a:txBody>
                    <a:bodyPr/>
                    <a:lstStyle/>
                    <a:p>
                      <a:pPr algn="l" fontAlgn="b"/>
                      <a:endParaRPr lang="en-US" sz="1500" b="0" i="0" u="none" strike="noStrike">
                        <a:solidFill>
                          <a:srgbClr val="000000"/>
                        </a:solidFill>
                        <a:effectLst/>
                        <a:latin typeface="Calibri" panose="020F0502020204030204" pitchFamily="34" charset="0"/>
                      </a:endParaRPr>
                    </a:p>
                  </a:txBody>
                  <a:tcPr marL="6555" marR="6555" marT="6555" marB="0" anchor="b"/>
                </a:tc>
                <a:extLst>
                  <a:ext uri="{0D108BD9-81ED-4DB2-BD59-A6C34878D82A}">
                    <a16:rowId xmlns:a16="http://schemas.microsoft.com/office/drawing/2014/main" val="10001"/>
                  </a:ext>
                </a:extLst>
              </a:tr>
              <a:tr h="262180">
                <a:tc gridSpan="7">
                  <a:txBody>
                    <a:bodyPr/>
                    <a:lstStyle/>
                    <a:p>
                      <a:pPr algn="l" fontAlgn="t"/>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6555" marR="6555" marT="655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500" b="0" i="0" u="none" strike="noStrike">
                        <a:solidFill>
                          <a:srgbClr val="000000"/>
                        </a:solidFill>
                        <a:effectLst/>
                        <a:latin typeface="Calibri" panose="020F0502020204030204" pitchFamily="34" charset="0"/>
                      </a:endParaRPr>
                    </a:p>
                  </a:txBody>
                  <a:tcPr marL="6555" marR="6555" marT="6555" marB="0" anchor="b"/>
                </a:tc>
                <a:extLst>
                  <a:ext uri="{0D108BD9-81ED-4DB2-BD59-A6C34878D82A}">
                    <a16:rowId xmlns:a16="http://schemas.microsoft.com/office/drawing/2014/main" val="10002"/>
                  </a:ext>
                </a:extLst>
              </a:tr>
              <a:tr h="255626">
                <a:tc>
                  <a:txBody>
                    <a:bodyPr/>
                    <a:lstStyle/>
                    <a:p>
                      <a:pPr algn="l" fontAlgn="t"/>
                      <a:r>
                        <a:rPr lang="en-US" sz="1500" u="none" strike="noStrike">
                          <a:effectLst/>
                        </a:rPr>
                        <a:t>Burn</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$47,192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$51,911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$99,103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$5,191,120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$9,910,300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l" fontAlgn="t"/>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6555" marR="6555" marT="6555" marB="0"/>
                </a:tc>
                <a:extLst>
                  <a:ext uri="{0D108BD9-81ED-4DB2-BD59-A6C34878D82A}">
                    <a16:rowId xmlns:a16="http://schemas.microsoft.com/office/drawing/2014/main" val="10003"/>
                  </a:ext>
                </a:extLst>
              </a:tr>
              <a:tr h="334280">
                <a:tc>
                  <a:txBody>
                    <a:bodyPr/>
                    <a:lstStyle/>
                    <a:p>
                      <a:pPr algn="l" fontAlgn="t"/>
                      <a:r>
                        <a:rPr lang="en-US" sz="1500" u="none" strike="noStrike">
                          <a:effectLst/>
                        </a:rPr>
                        <a:t>Amputation</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$96,003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$105,603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$201,606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$10,560,330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$20,160,600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l" fontAlgn="t"/>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6555" marR="6555" marT="6555" marB="0"/>
                </a:tc>
                <a:extLst>
                  <a:ext uri="{0D108BD9-81ED-4DB2-BD59-A6C34878D82A}">
                    <a16:rowId xmlns:a16="http://schemas.microsoft.com/office/drawing/2014/main" val="10004"/>
                  </a:ext>
                </a:extLst>
              </a:tr>
              <a:tr h="865195">
                <a:tc>
                  <a:txBody>
                    <a:bodyPr/>
                    <a:lstStyle/>
                    <a:p>
                      <a:pPr algn="l" fontAlgn="t"/>
                      <a:r>
                        <a:rPr lang="en-US" sz="1500" u="none" strike="noStrike">
                          <a:effectLst/>
                        </a:rPr>
                        <a:t>Carpal Tunnel Syndrome</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$30,930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$34,023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$64,953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$3,402,300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$6,495,300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l" fontAlgn="t"/>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6555" marR="6555" marT="6555" marB="0"/>
                </a:tc>
                <a:extLst>
                  <a:ext uri="{0D108BD9-81ED-4DB2-BD59-A6C34878D82A}">
                    <a16:rowId xmlns:a16="http://schemas.microsoft.com/office/drawing/2014/main" val="10005"/>
                  </a:ext>
                </a:extLst>
              </a:tr>
              <a:tr h="281844">
                <a:tc>
                  <a:txBody>
                    <a:bodyPr/>
                    <a:lstStyle/>
                    <a:p>
                      <a:pPr algn="l" fontAlgn="t"/>
                      <a:r>
                        <a:rPr lang="en-US" sz="1500" u="none" strike="noStrike">
                          <a:effectLst/>
                        </a:rPr>
                        <a:t>Hernia</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$20,940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$23,034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$43,974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$2,303,400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$4,397,400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l" fontAlgn="t"/>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6555" marR="6555" marT="6555" marB="0"/>
                </a:tc>
                <a:extLst>
                  <a:ext uri="{0D108BD9-81ED-4DB2-BD59-A6C34878D82A}">
                    <a16:rowId xmlns:a16="http://schemas.microsoft.com/office/drawing/2014/main" val="10006"/>
                  </a:ext>
                </a:extLst>
              </a:tr>
              <a:tr h="557133">
                <a:tc>
                  <a:txBody>
                    <a:bodyPr/>
                    <a:lstStyle/>
                    <a:p>
                      <a:pPr algn="l" fontAlgn="t"/>
                      <a:r>
                        <a:rPr lang="en-US" sz="1500" u="none" strike="noStrike">
                          <a:effectLst/>
                        </a:rPr>
                        <a:t>Mental Stress</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1</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$35,151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$38,666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$73,817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$3,866,610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r" fontAlgn="t"/>
                      <a:r>
                        <a:rPr lang="en-US" sz="1500" u="none" strike="noStrike">
                          <a:effectLst/>
                        </a:rPr>
                        <a:t>$7,381,700 </a:t>
                      </a:r>
                      <a:endParaRPr lang="en-US" sz="1500" b="0" i="0" u="none" strike="noStrike">
                        <a:solidFill>
                          <a:srgbClr val="000000"/>
                        </a:solidFill>
                        <a:effectLst/>
                        <a:latin typeface="Arial" panose="020B0604020202020204" pitchFamily="34" charset="0"/>
                      </a:endParaRPr>
                    </a:p>
                  </a:txBody>
                  <a:tcPr marL="6555" marR="6555" marT="6555" marB="0"/>
                </a:tc>
                <a:tc>
                  <a:txBody>
                    <a:bodyPr/>
                    <a:lstStyle/>
                    <a:p>
                      <a:pPr algn="l" fontAlgn="b"/>
                      <a:endParaRPr lang="en-US" sz="1500" b="0" i="0" u="none" strike="noStrike" dirty="0">
                        <a:solidFill>
                          <a:srgbClr val="000000"/>
                        </a:solidFill>
                        <a:effectLst/>
                        <a:latin typeface="Calibri" panose="020F0502020204030204" pitchFamily="34" charset="0"/>
                      </a:endParaRPr>
                    </a:p>
                  </a:txBody>
                  <a:tcPr marL="6555" marR="6555" marT="6555" marB="0" anchor="b"/>
                </a:tc>
                <a:extLst>
                  <a:ext uri="{0D108BD9-81ED-4DB2-BD59-A6C34878D82A}">
                    <a16:rowId xmlns:a16="http://schemas.microsoft.com/office/drawing/2014/main" val="10007"/>
                  </a:ext>
                </a:extLst>
              </a:tr>
            </a:tbl>
          </a:graphicData>
        </a:graphic>
      </p:graphicFrame>
      <p:sp>
        <p:nvSpPr>
          <p:cNvPr id="4" name="TextBox 3"/>
          <p:cNvSpPr txBox="1"/>
          <p:nvPr/>
        </p:nvSpPr>
        <p:spPr>
          <a:xfrm>
            <a:off x="762000" y="5410200"/>
            <a:ext cx="7543800" cy="369332"/>
          </a:xfrm>
          <a:prstGeom prst="rect">
            <a:avLst/>
          </a:prstGeom>
          <a:noFill/>
        </p:spPr>
        <p:txBody>
          <a:bodyPr wrap="square" rtlCol="0">
            <a:spAutoFit/>
          </a:bodyPr>
          <a:lstStyle/>
          <a:p>
            <a:r>
              <a:rPr lang="en-US" dirty="0"/>
              <a:t>From OSHA.GOV Cost Estimator</a:t>
            </a:r>
          </a:p>
        </p:txBody>
      </p:sp>
    </p:spTree>
    <p:extLst>
      <p:ext uri="{BB962C8B-B14F-4D97-AF65-F5344CB8AC3E}">
        <p14:creationId xmlns:p14="http://schemas.microsoft.com/office/powerpoint/2010/main" val="47818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a:t>Training</a:t>
            </a:r>
          </a:p>
        </p:txBody>
      </p:sp>
      <p:sp>
        <p:nvSpPr>
          <p:cNvPr id="3" name="Content Placeholder 2"/>
          <p:cNvSpPr>
            <a:spLocks noGrp="1"/>
          </p:cNvSpPr>
          <p:nvPr>
            <p:ph idx="1"/>
          </p:nvPr>
        </p:nvSpPr>
        <p:spPr/>
        <p:txBody>
          <a:bodyPr/>
          <a:lstStyle/>
          <a:p>
            <a:r>
              <a:rPr lang="en-US" dirty="0"/>
              <a:t>OSHA 10 for Construction &amp; General Industry</a:t>
            </a:r>
          </a:p>
          <a:p>
            <a:r>
              <a:rPr lang="en-US" dirty="0"/>
              <a:t>OSHA 30 for Construction &amp; General Industry</a:t>
            </a:r>
          </a:p>
          <a:p>
            <a:r>
              <a:rPr lang="en-US" dirty="0"/>
              <a:t>Specialized Safety &amp; Health Modules</a:t>
            </a:r>
          </a:p>
          <a:p>
            <a:r>
              <a:rPr lang="en-US" dirty="0"/>
              <a:t>CPR/First Aid/AED</a:t>
            </a:r>
          </a:p>
          <a:p>
            <a:r>
              <a:rPr lang="en-US" dirty="0"/>
              <a:t>AVERT </a:t>
            </a:r>
            <a:r>
              <a:rPr lang="en-US" sz="2000" dirty="0"/>
              <a:t>(Active Violence Emergency Response Training)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4815839"/>
            <a:ext cx="1584960" cy="1584960"/>
          </a:xfrm>
          <a:prstGeom prst="rect">
            <a:avLst/>
          </a:prstGeom>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775</TotalTime>
  <Words>1014</Words>
  <Application>Microsoft Office PowerPoint</Application>
  <PresentationFormat>On-screen Show (4:3)</PresentationFormat>
  <Paragraphs>183</Paragraphs>
  <Slides>21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vt:lpstr>
      <vt:lpstr>Vapor Trail</vt:lpstr>
      <vt:lpstr>Puyallup Tribe of Indians</vt:lpstr>
      <vt:lpstr>Vision</vt:lpstr>
      <vt:lpstr>Chain of Command</vt:lpstr>
      <vt:lpstr>Sovereignty </vt:lpstr>
      <vt:lpstr>Federal Law</vt:lpstr>
      <vt:lpstr>Federal vs. state</vt:lpstr>
      <vt:lpstr>Benefits</vt:lpstr>
      <vt:lpstr>PowerPoint Presentation</vt:lpstr>
      <vt:lpstr>Training</vt:lpstr>
      <vt:lpstr>Class Cost</vt:lpstr>
      <vt:lpstr>Making Mandatory</vt:lpstr>
      <vt:lpstr>Enforcement</vt:lpstr>
      <vt:lpstr>Inspections</vt:lpstr>
      <vt:lpstr>Code</vt:lpstr>
      <vt:lpstr>Grants</vt:lpstr>
      <vt:lpstr>Fines/Citations</vt:lpstr>
      <vt:lpstr>CPR&amp; AVERT</vt:lpstr>
      <vt:lpstr>PowerPoint Presentation</vt:lpstr>
      <vt:lpstr>TERO</vt:lpstr>
      <vt:lpstr>Questions?</vt:lpstr>
      <vt:lpstr>Thank you!</vt:lpstr>
    </vt:vector>
  </TitlesOfParts>
  <Company>PTOI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Puyallup Tribe of Indians</dc:title>
  <dc:creator>Kim Turnipseed</dc:creator>
  <cp:lastModifiedBy>Kim Turnipseed</cp:lastModifiedBy>
  <cp:revision>31</cp:revision>
  <cp:lastPrinted>2023-10-10T16:16:54Z</cp:lastPrinted>
  <dcterms:created xsi:type="dcterms:W3CDTF">2017-07-06T17:48:40Z</dcterms:created>
  <dcterms:modified xsi:type="dcterms:W3CDTF">2023-10-10T17:21:14Z</dcterms:modified>
</cp:coreProperties>
</file>