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21"/>
  </p:notesMasterIdLst>
  <p:handoutMasterIdLst>
    <p:handoutMasterId r:id="rId22"/>
  </p:handoutMasterIdLst>
  <p:sldIdLst>
    <p:sldId id="256" r:id="rId5"/>
    <p:sldId id="258" r:id="rId6"/>
    <p:sldId id="286" r:id="rId7"/>
    <p:sldId id="287" r:id="rId8"/>
    <p:sldId id="288" r:id="rId9"/>
    <p:sldId id="289" r:id="rId10"/>
    <p:sldId id="293" r:id="rId11"/>
    <p:sldId id="294" r:id="rId12"/>
    <p:sldId id="297" r:id="rId13"/>
    <p:sldId id="290" r:id="rId14"/>
    <p:sldId id="295" r:id="rId15"/>
    <p:sldId id="296" r:id="rId16"/>
    <p:sldId id="291" r:id="rId17"/>
    <p:sldId id="298" r:id="rId18"/>
    <p:sldId id="292"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BABDE-4DD5-4217-B83E-CC8D2285359C}" v="2" dt="2025-10-08T23:42:55.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0655" autoAdjust="0"/>
  </p:normalViewPr>
  <p:slideViewPr>
    <p:cSldViewPr snapToGrid="0">
      <p:cViewPr varScale="1">
        <p:scale>
          <a:sx n="75" d="100"/>
          <a:sy n="75" d="100"/>
        </p:scale>
        <p:origin x="91" y="43"/>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10/8/2025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10/8/2025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66379-0263-67EF-52BA-CF15AC39B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79F3A-3D20-F9C7-44C1-C37C9517F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5F603-EDFC-EDAC-6A8B-34B7A5429B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66419-FAE0-0D11-EFC3-2C7B49F4DE35}"/>
              </a:ext>
            </a:extLst>
          </p:cNvPr>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207414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54124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313934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4043200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393102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281430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AA96-D38E-4B83-5509-7FDAA3FD6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47680-B563-26A2-FDBA-073C84774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076FA-3261-A1D9-059E-1DFD46DDC0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7788B2-5737-A385-B4CA-01D6D2BA6A4A}"/>
              </a:ext>
            </a:extLst>
          </p:cNvPr>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292322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EBDA6-6AE3-1765-937A-7300B33BC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418F8-1A5B-FE0A-59DB-81E532CE2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A55B6-8FC4-BE2A-1097-70B147933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6144B9-9E7F-343B-C71A-1A0770D2EA60}"/>
              </a:ext>
            </a:extLst>
          </p:cNvPr>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52664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PRESENTATION TITLE</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A49DFD55-3C28-40EF-9E31-A92D2E4017FF}"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65654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83650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01503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924580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12470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065493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A49DFD55-3C28-40EF-9E31-A92D2E4017FF}"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57648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24214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A49DFD55-3C28-40EF-9E31-A92D2E4017FF}"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732866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A49DFD55-3C28-40EF-9E31-A92D2E4017FF}"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238247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6145902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53949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A49DFD55-3C28-40EF-9E31-A92D2E4017FF}"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933246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49DFD55-3C28-40EF-9E31-A92D2E4017FF}"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1811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69" r:id="rId14"/>
    <p:sldLayoutId id="2147483670" r:id="rId15"/>
    <p:sldLayoutId id="2147483671" r:id="rId16"/>
    <p:sldLayoutId id="2147483672" r:id="rId17"/>
    <p:sldLayoutId id="2147483673" r:id="rId18"/>
    <p:sldLayoutId id="2147483664" r:id="rId19"/>
    <p:sldLayoutId id="2147483674" r:id="rId20"/>
    <p:sldLayoutId id="2147483653" r:id="rId21"/>
    <p:sldLayoutId id="2147483667" r:id="rId22"/>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wlett.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bdteletalk.com/liuna-login/"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bdteletalk.com/liuna-login/" TargetMode="External"/><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http://www.thelearnprogram.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bdteletalk.com/liuna-login/" TargetMode="External"/><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hyperlink" Target="https://brandslogos.com/a/ansi-logo/"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808312" y="4419600"/>
            <a:ext cx="10575378" cy="2110590"/>
          </a:xfrm>
        </p:spPr>
        <p:txBody>
          <a:bodyPr anchor="ctr"/>
          <a:lstStyle/>
          <a:p>
            <a:pPr algn="ctr"/>
            <a:r>
              <a:rPr lang="en-US" sz="2800" dirty="0"/>
              <a:t>Northwest Laborers-Employers Training Trust</a:t>
            </a:r>
            <a:br>
              <a:rPr lang="en-US" sz="2800" dirty="0"/>
            </a:br>
            <a:r>
              <a:rPr lang="en-US" sz="2800" dirty="0">
                <a:hlinkClick r:id="rId3"/>
              </a:rPr>
              <a:t>www.nwlett.edu</a:t>
            </a:r>
            <a:br>
              <a:rPr lang="en-US" sz="2800" dirty="0"/>
            </a:br>
            <a:r>
              <a:rPr lang="en-US" sz="2800" dirty="0"/>
              <a:t>Brandon Jordan, </a:t>
            </a:r>
            <a:r>
              <a:rPr lang="en-US" sz="2800"/>
              <a:t>training director</a:t>
            </a:r>
            <a:endParaRPr lang="en-US" sz="2800" dirty="0"/>
          </a:p>
        </p:txBody>
      </p:sp>
      <p:pic>
        <p:nvPicPr>
          <p:cNvPr id="4" name="Picture 3" descr="A logo for a company&#10;&#10;Description automatically generated">
            <a:extLst>
              <a:ext uri="{FF2B5EF4-FFF2-40B4-BE49-F238E27FC236}">
                <a16:creationId xmlns:a16="http://schemas.microsoft.com/office/drawing/2014/main" id="{608B416C-A7B3-2EDF-8A0C-090B932AFFD5}"/>
              </a:ext>
            </a:extLst>
          </p:cNvPr>
          <p:cNvPicPr>
            <a:picLocks noChangeAspect="1"/>
          </p:cNvPicPr>
          <p:nvPr/>
        </p:nvPicPr>
        <p:blipFill>
          <a:blip r:embed="rId4"/>
          <a:stretch>
            <a:fillRect/>
          </a:stretch>
        </p:blipFill>
        <p:spPr>
          <a:xfrm>
            <a:off x="808312" y="2725410"/>
            <a:ext cx="2447269" cy="1407179"/>
          </a:xfrm>
          <a:prstGeom prst="rect">
            <a:avLst/>
          </a:prstGeom>
        </p:spPr>
      </p:pic>
      <p:pic>
        <p:nvPicPr>
          <p:cNvPr id="6" name="Picture 5" descr="A blue and orange text on a black background&#10;&#10;Description automatically generated">
            <a:extLst>
              <a:ext uri="{FF2B5EF4-FFF2-40B4-BE49-F238E27FC236}">
                <a16:creationId xmlns:a16="http://schemas.microsoft.com/office/drawing/2014/main" id="{557C52CC-AB9F-60C5-35E5-4854D6CE355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807050" y="2935089"/>
            <a:ext cx="3576638" cy="1197500"/>
          </a:xfrm>
          <a:prstGeom prst="rect">
            <a:avLst/>
          </a:prstGeom>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0496-4629-2EF8-52CE-9F0D9A60E1A8}"/>
              </a:ext>
            </a:extLst>
          </p:cNvPr>
          <p:cNvSpPr>
            <a:spLocks noGrp="1"/>
          </p:cNvSpPr>
          <p:nvPr>
            <p:ph type="title"/>
          </p:nvPr>
        </p:nvSpPr>
        <p:spPr>
          <a:xfrm>
            <a:off x="1322318" y="268361"/>
            <a:ext cx="7288282" cy="419510"/>
          </a:xfrm>
        </p:spPr>
        <p:txBody>
          <a:bodyPr>
            <a:normAutofit fontScale="90000"/>
          </a:bodyPr>
          <a:lstStyle/>
          <a:p>
            <a:r>
              <a:rPr lang="en-US" b="1" u="sng" dirty="0"/>
              <a:t>Accreditation</a:t>
            </a:r>
            <a:r>
              <a:rPr lang="en-US" dirty="0"/>
              <a:t> </a:t>
            </a:r>
          </a:p>
        </p:txBody>
      </p:sp>
      <p:sp>
        <p:nvSpPr>
          <p:cNvPr id="3" name="Content Placeholder 2">
            <a:extLst>
              <a:ext uri="{FF2B5EF4-FFF2-40B4-BE49-F238E27FC236}">
                <a16:creationId xmlns:a16="http://schemas.microsoft.com/office/drawing/2014/main" id="{595407E4-1524-A0BE-CAB5-893A595D1489}"/>
              </a:ext>
            </a:extLst>
          </p:cNvPr>
          <p:cNvSpPr>
            <a:spLocks noGrp="1"/>
          </p:cNvSpPr>
          <p:nvPr>
            <p:ph sz="half" idx="2"/>
          </p:nvPr>
        </p:nvSpPr>
        <p:spPr>
          <a:xfrm>
            <a:off x="1442174" y="1504950"/>
            <a:ext cx="7288212" cy="2057399"/>
          </a:xfrm>
        </p:spPr>
        <p:txBody>
          <a:bodyPr>
            <a:normAutofit/>
          </a:bodyPr>
          <a:lstStyle/>
          <a:p>
            <a:r>
              <a:rPr lang="en-US" sz="3200" dirty="0"/>
              <a:t>Northwest Laborers-Employers Training Trust is proudly accredited by the Council on Occupational Education</a:t>
            </a:r>
          </a:p>
          <a:p>
            <a:endParaRPr lang="en-US" sz="2000" dirty="0"/>
          </a:p>
          <a:p>
            <a:endParaRPr lang="en-US" sz="2000" dirty="0"/>
          </a:p>
        </p:txBody>
      </p:sp>
      <p:sp>
        <p:nvSpPr>
          <p:cNvPr id="4" name="Slide Number Placeholder 3">
            <a:extLst>
              <a:ext uri="{FF2B5EF4-FFF2-40B4-BE49-F238E27FC236}">
                <a16:creationId xmlns:a16="http://schemas.microsoft.com/office/drawing/2014/main" id="{681C67FA-6034-FFBC-FEE6-D783F81577DF}"/>
              </a:ext>
            </a:extLst>
          </p:cNvPr>
          <p:cNvSpPr>
            <a:spLocks noGrp="1"/>
          </p:cNvSpPr>
          <p:nvPr>
            <p:ph type="sldNum" sz="quarter" idx="12"/>
          </p:nvPr>
        </p:nvSpPr>
        <p:spPr/>
        <p:txBody>
          <a:bodyPr/>
          <a:lstStyle/>
          <a:p>
            <a:fld id="{A49DFD55-3C28-40EF-9E31-A92D2E4017FF}" type="slidenum">
              <a:rPr lang="en-US" smtClean="0"/>
              <a:pPr/>
              <a:t>10</a:t>
            </a:fld>
            <a:endParaRPr lang="en-US" dirty="0"/>
          </a:p>
        </p:txBody>
      </p:sp>
      <p:pic>
        <p:nvPicPr>
          <p:cNvPr id="1026" name="Picture 2" descr="COE">
            <a:extLst>
              <a:ext uri="{FF2B5EF4-FFF2-40B4-BE49-F238E27FC236}">
                <a16:creationId xmlns:a16="http://schemas.microsoft.com/office/drawing/2014/main" id="{E63C28EE-9736-F3AF-7694-FF93A9AC5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516" y="4453317"/>
            <a:ext cx="1966084" cy="899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company&#10;&#10;AI-generated content may be incorrect.">
            <a:extLst>
              <a:ext uri="{FF2B5EF4-FFF2-40B4-BE49-F238E27FC236}">
                <a16:creationId xmlns:a16="http://schemas.microsoft.com/office/drawing/2014/main" id="{904E5DB3-4146-9FA7-354E-C51A9725DB70}"/>
              </a:ext>
            </a:extLst>
          </p:cNvPr>
          <p:cNvPicPr>
            <a:picLocks noChangeAspect="1"/>
          </p:cNvPicPr>
          <p:nvPr/>
        </p:nvPicPr>
        <p:blipFill>
          <a:blip r:embed="rId3"/>
          <a:stretch>
            <a:fillRect/>
          </a:stretch>
        </p:blipFill>
        <p:spPr>
          <a:xfrm>
            <a:off x="1678720" y="4219575"/>
            <a:ext cx="1971261" cy="1133475"/>
          </a:xfrm>
          <a:prstGeom prst="rect">
            <a:avLst/>
          </a:prstGeom>
        </p:spPr>
      </p:pic>
    </p:spTree>
    <p:extLst>
      <p:ext uri="{BB962C8B-B14F-4D97-AF65-F5344CB8AC3E}">
        <p14:creationId xmlns:p14="http://schemas.microsoft.com/office/powerpoint/2010/main" val="9022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B0260-6618-C1F0-53D5-AA31EF40F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078DF-4038-65B4-F596-3535BBF997AE}"/>
              </a:ext>
            </a:extLst>
          </p:cNvPr>
          <p:cNvSpPr>
            <a:spLocks noGrp="1"/>
          </p:cNvSpPr>
          <p:nvPr>
            <p:ph type="title"/>
          </p:nvPr>
        </p:nvSpPr>
        <p:spPr>
          <a:xfrm>
            <a:off x="1322318" y="268361"/>
            <a:ext cx="7288282" cy="550790"/>
          </a:xfrm>
        </p:spPr>
        <p:txBody>
          <a:bodyPr/>
          <a:lstStyle/>
          <a:p>
            <a:r>
              <a:rPr lang="en-US" b="1" u="sng" dirty="0"/>
              <a:t>Why Apprenticeship?</a:t>
            </a:r>
          </a:p>
        </p:txBody>
      </p:sp>
      <p:pic>
        <p:nvPicPr>
          <p:cNvPr id="5" name="Content Placeholder 4" descr="A logo for a company&#10;&#10;Description automatically generated">
            <a:extLst>
              <a:ext uri="{FF2B5EF4-FFF2-40B4-BE49-F238E27FC236}">
                <a16:creationId xmlns:a16="http://schemas.microsoft.com/office/drawing/2014/main" id="{A6CB0941-C475-1A21-7D89-F8E51C43E161}"/>
              </a:ext>
            </a:extLst>
          </p:cNvPr>
          <p:cNvPicPr>
            <a:picLocks noGrp="1" noChangeAspect="1"/>
          </p:cNvPicPr>
          <p:nvPr>
            <p:ph sz="half" idx="2"/>
          </p:nvPr>
        </p:nvPicPr>
        <p:blipFill>
          <a:blip r:embed="rId3"/>
          <a:stretch>
            <a:fillRect/>
          </a:stretch>
        </p:blipFill>
        <p:spPr>
          <a:xfrm>
            <a:off x="4478813" y="4186809"/>
            <a:ext cx="975362" cy="560833"/>
          </a:xfrm>
        </p:spPr>
      </p:pic>
      <p:sp>
        <p:nvSpPr>
          <p:cNvPr id="14" name="Slide Number Placeholder 5">
            <a:extLst>
              <a:ext uri="{FF2B5EF4-FFF2-40B4-BE49-F238E27FC236}">
                <a16:creationId xmlns:a16="http://schemas.microsoft.com/office/drawing/2014/main" id="{74C5440B-FB91-55DA-3DD6-7FB88F9756F9}"/>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
        <p:nvSpPr>
          <p:cNvPr id="3" name="TextBox 2">
            <a:extLst>
              <a:ext uri="{FF2B5EF4-FFF2-40B4-BE49-F238E27FC236}">
                <a16:creationId xmlns:a16="http://schemas.microsoft.com/office/drawing/2014/main" id="{AA00E137-7890-4E8E-6BDE-CE8FE44BB6D9}"/>
              </a:ext>
            </a:extLst>
          </p:cNvPr>
          <p:cNvSpPr txBox="1"/>
          <p:nvPr/>
        </p:nvSpPr>
        <p:spPr>
          <a:xfrm>
            <a:off x="1962150" y="1152525"/>
            <a:ext cx="7791450" cy="1540678"/>
          </a:xfrm>
          <a:prstGeom prst="rect">
            <a:avLst/>
          </a:prstGeom>
          <a:noFill/>
        </p:spPr>
        <p:txBody>
          <a:bodyPr wrap="square" rtlCol="0">
            <a:spAutoFit/>
          </a:bodyPr>
          <a:lstStyle/>
          <a:p>
            <a:endParaRPr lang="en-US" sz="2000" b="1" u="sng" dirty="0"/>
          </a:p>
          <a:p>
            <a:pPr marL="342900" indent="-342900">
              <a:lnSpc>
                <a:spcPct val="200000"/>
              </a:lnSpc>
              <a:buFont typeface="Arial" panose="020B0604020202020204" pitchFamily="34" charset="0"/>
              <a:buChar char="•"/>
            </a:pPr>
            <a:r>
              <a:rPr lang="en-US" sz="2000" dirty="0"/>
              <a:t>Apprenticeship is a time-tested, successful learning model</a:t>
            </a:r>
          </a:p>
          <a:p>
            <a:pPr marL="342900" indent="-342900">
              <a:lnSpc>
                <a:spcPct val="200000"/>
              </a:lnSpc>
              <a:buFont typeface="Arial" panose="020B0604020202020204" pitchFamily="34" charset="0"/>
              <a:buChar char="•"/>
            </a:pPr>
            <a:r>
              <a:rPr lang="en-US" sz="2000" dirty="0"/>
              <a:t>Earn while you learn (no educational loans necessary = NO DEBT)</a:t>
            </a:r>
          </a:p>
        </p:txBody>
      </p:sp>
    </p:spTree>
    <p:extLst>
      <p:ext uri="{BB962C8B-B14F-4D97-AF65-F5344CB8AC3E}">
        <p14:creationId xmlns:p14="http://schemas.microsoft.com/office/powerpoint/2010/main" val="3597907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46BF4-4055-99F6-68F1-FD4E8C9F3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1F538-C983-5078-DD07-AA0AEC12208B}"/>
              </a:ext>
            </a:extLst>
          </p:cNvPr>
          <p:cNvSpPr>
            <a:spLocks noGrp="1"/>
          </p:cNvSpPr>
          <p:nvPr>
            <p:ph type="title"/>
          </p:nvPr>
        </p:nvSpPr>
        <p:spPr>
          <a:xfrm>
            <a:off x="1322318" y="268361"/>
            <a:ext cx="7288282" cy="550790"/>
          </a:xfrm>
        </p:spPr>
        <p:txBody>
          <a:bodyPr/>
          <a:lstStyle/>
          <a:p>
            <a:r>
              <a:rPr lang="en-US" b="1" u="sng" dirty="0"/>
              <a:t>Why pre-apprenticeship?</a:t>
            </a:r>
          </a:p>
        </p:txBody>
      </p:sp>
      <p:pic>
        <p:nvPicPr>
          <p:cNvPr id="5" name="Content Placeholder 4" descr="A logo for a company&#10;&#10;Description automatically generated">
            <a:extLst>
              <a:ext uri="{FF2B5EF4-FFF2-40B4-BE49-F238E27FC236}">
                <a16:creationId xmlns:a16="http://schemas.microsoft.com/office/drawing/2014/main" id="{A3416592-8D24-405C-A8B4-5E3684ED4BDB}"/>
              </a:ext>
            </a:extLst>
          </p:cNvPr>
          <p:cNvPicPr>
            <a:picLocks noGrp="1" noChangeAspect="1"/>
          </p:cNvPicPr>
          <p:nvPr>
            <p:ph sz="half" idx="2"/>
          </p:nvPr>
        </p:nvPicPr>
        <p:blipFill>
          <a:blip r:embed="rId3"/>
          <a:stretch>
            <a:fillRect/>
          </a:stretch>
        </p:blipFill>
        <p:spPr>
          <a:xfrm>
            <a:off x="4478813" y="4186809"/>
            <a:ext cx="975362" cy="560833"/>
          </a:xfrm>
        </p:spPr>
      </p:pic>
      <p:sp>
        <p:nvSpPr>
          <p:cNvPr id="14" name="Slide Number Placeholder 5">
            <a:extLst>
              <a:ext uri="{FF2B5EF4-FFF2-40B4-BE49-F238E27FC236}">
                <a16:creationId xmlns:a16="http://schemas.microsoft.com/office/drawing/2014/main" id="{228CAEAA-E818-3A34-E9B5-BD189AC0AFE9}"/>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
        <p:nvSpPr>
          <p:cNvPr id="3" name="TextBox 2">
            <a:extLst>
              <a:ext uri="{FF2B5EF4-FFF2-40B4-BE49-F238E27FC236}">
                <a16:creationId xmlns:a16="http://schemas.microsoft.com/office/drawing/2014/main" id="{B225EC08-EA57-6889-EF2E-D19FBCDBD376}"/>
              </a:ext>
            </a:extLst>
          </p:cNvPr>
          <p:cNvSpPr txBox="1"/>
          <p:nvPr/>
        </p:nvSpPr>
        <p:spPr>
          <a:xfrm>
            <a:off x="1962150" y="1152525"/>
            <a:ext cx="7791450" cy="2246769"/>
          </a:xfrm>
          <a:prstGeom prst="rect">
            <a:avLst/>
          </a:prstGeom>
          <a:noFill/>
        </p:spPr>
        <p:txBody>
          <a:bodyPr wrap="square" rtlCol="0">
            <a:spAutoFit/>
          </a:bodyPr>
          <a:lstStyle/>
          <a:p>
            <a:endParaRPr lang="en-US" sz="2000" b="1" u="sng" dirty="0"/>
          </a:p>
          <a:p>
            <a:pPr marL="342900" indent="-342900">
              <a:buFont typeface="Arial" panose="020B0604020202020204" pitchFamily="34" charset="0"/>
              <a:buChar char="•"/>
            </a:pPr>
            <a:r>
              <a:rPr lang="en-US" sz="2000" dirty="0"/>
              <a:t>Prepares students to meet minimum requirements for the apprenticeship of their choice.</a:t>
            </a:r>
          </a:p>
          <a:p>
            <a:pPr marL="342900" indent="-342900">
              <a:buFont typeface="Arial" panose="020B0604020202020204" pitchFamily="34" charset="0"/>
              <a:buChar char="•"/>
            </a:pPr>
            <a:r>
              <a:rPr lang="en-US" sz="2000" dirty="0"/>
              <a:t>Most registered apprenticeships will sign an MOU to give extra credit to applicants who successfully complete a pre-apprenticeship.</a:t>
            </a:r>
          </a:p>
          <a:p>
            <a:pPr marL="342900" indent="-342900">
              <a:buFont typeface="Arial" panose="020B0604020202020204" pitchFamily="34" charset="0"/>
              <a:buChar char="•"/>
            </a:pPr>
            <a:r>
              <a:rPr lang="en-US" sz="2000" dirty="0"/>
              <a:t>Pre-apprenticeship completers may receive preferred entry into the apprenticeship.  In other words, they jump to the front of the line.</a:t>
            </a:r>
          </a:p>
        </p:txBody>
      </p:sp>
    </p:spTree>
    <p:extLst>
      <p:ext uri="{BB962C8B-B14F-4D97-AF65-F5344CB8AC3E}">
        <p14:creationId xmlns:p14="http://schemas.microsoft.com/office/powerpoint/2010/main" val="288120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0496-4629-2EF8-52CE-9F0D9A60E1A8}"/>
              </a:ext>
            </a:extLst>
          </p:cNvPr>
          <p:cNvSpPr>
            <a:spLocks noGrp="1"/>
          </p:cNvSpPr>
          <p:nvPr>
            <p:ph type="title"/>
          </p:nvPr>
        </p:nvSpPr>
        <p:spPr>
          <a:xfrm>
            <a:off x="967027" y="1737698"/>
            <a:ext cx="7288282" cy="419510"/>
          </a:xfrm>
        </p:spPr>
        <p:txBody>
          <a:bodyPr>
            <a:normAutofit fontScale="90000"/>
          </a:bodyPr>
          <a:lstStyle/>
          <a:p>
            <a:r>
              <a:rPr lang="en-US" b="1" u="sng" dirty="0"/>
              <a:t>The learn program</a:t>
            </a:r>
            <a:r>
              <a:rPr lang="en-US" dirty="0"/>
              <a:t> </a:t>
            </a:r>
          </a:p>
        </p:txBody>
      </p:sp>
      <p:sp>
        <p:nvSpPr>
          <p:cNvPr id="3" name="Content Placeholder 2">
            <a:extLst>
              <a:ext uri="{FF2B5EF4-FFF2-40B4-BE49-F238E27FC236}">
                <a16:creationId xmlns:a16="http://schemas.microsoft.com/office/drawing/2014/main" id="{595407E4-1524-A0BE-CAB5-893A595D1489}"/>
              </a:ext>
            </a:extLst>
          </p:cNvPr>
          <p:cNvSpPr>
            <a:spLocks noGrp="1"/>
          </p:cNvSpPr>
          <p:nvPr>
            <p:ph sz="half" idx="2"/>
          </p:nvPr>
        </p:nvSpPr>
        <p:spPr>
          <a:xfrm>
            <a:off x="1461224" y="2400300"/>
            <a:ext cx="7288212" cy="2057399"/>
          </a:xfrm>
        </p:spPr>
        <p:txBody>
          <a:bodyPr>
            <a:normAutofit/>
          </a:bodyPr>
          <a:lstStyle/>
          <a:p>
            <a:endParaRPr lang="en-US" sz="2000" dirty="0"/>
          </a:p>
          <a:p>
            <a:endParaRPr lang="en-US" sz="2000" dirty="0"/>
          </a:p>
        </p:txBody>
      </p:sp>
      <p:sp>
        <p:nvSpPr>
          <p:cNvPr id="4" name="Slide Number Placeholder 3">
            <a:extLst>
              <a:ext uri="{FF2B5EF4-FFF2-40B4-BE49-F238E27FC236}">
                <a16:creationId xmlns:a16="http://schemas.microsoft.com/office/drawing/2014/main" id="{681C67FA-6034-FFBC-FEE6-D783F81577DF}"/>
              </a:ext>
            </a:extLst>
          </p:cNvPr>
          <p:cNvSpPr>
            <a:spLocks noGrp="1"/>
          </p:cNvSpPr>
          <p:nvPr>
            <p:ph type="sldNum" sz="quarter" idx="12"/>
          </p:nvPr>
        </p:nvSpPr>
        <p:spPr/>
        <p:txBody>
          <a:bodyPr/>
          <a:lstStyle/>
          <a:p>
            <a:fld id="{A49DFD55-3C28-40EF-9E31-A92D2E4017FF}" type="slidenum">
              <a:rPr lang="en-US" smtClean="0"/>
              <a:pPr/>
              <a:t>13</a:t>
            </a:fld>
            <a:endParaRPr lang="en-US" dirty="0"/>
          </a:p>
        </p:txBody>
      </p:sp>
      <p:pic>
        <p:nvPicPr>
          <p:cNvPr id="5" name="Picture 4" descr="A blue and orange text on a black background&#10;&#10;Description automatically generated">
            <a:extLst>
              <a:ext uri="{FF2B5EF4-FFF2-40B4-BE49-F238E27FC236}">
                <a16:creationId xmlns:a16="http://schemas.microsoft.com/office/drawing/2014/main" id="{BA9071E1-BF76-33AD-9402-81E47C8DE0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93955" y="163586"/>
            <a:ext cx="3576638" cy="1197500"/>
          </a:xfrm>
          <a:prstGeom prst="rect">
            <a:avLst/>
          </a:prstGeom>
        </p:spPr>
      </p:pic>
      <p:sp>
        <p:nvSpPr>
          <p:cNvPr id="11" name="TextBox 10">
            <a:extLst>
              <a:ext uri="{FF2B5EF4-FFF2-40B4-BE49-F238E27FC236}">
                <a16:creationId xmlns:a16="http://schemas.microsoft.com/office/drawing/2014/main" id="{A8807AC9-83E2-1842-72AC-90B2317CA20A}"/>
              </a:ext>
            </a:extLst>
          </p:cNvPr>
          <p:cNvSpPr txBox="1"/>
          <p:nvPr/>
        </p:nvSpPr>
        <p:spPr>
          <a:xfrm>
            <a:off x="952500" y="2333625"/>
            <a:ext cx="8391525"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A 2 to 4-year turn-key CTE program designed specifically for high schoolers.</a:t>
            </a:r>
          </a:p>
          <a:p>
            <a:pPr marL="342900" indent="-342900">
              <a:buFont typeface="Arial" panose="020B0604020202020204" pitchFamily="34" charset="0"/>
              <a:buChar char="•"/>
            </a:pPr>
            <a:r>
              <a:rPr lang="en-US" sz="2400" dirty="0" err="1"/>
              <a:t>LiUNA</a:t>
            </a:r>
            <a:r>
              <a:rPr lang="en-US" sz="2400" dirty="0"/>
              <a:t> Training and the local Training Fund will assist with training the Instructor and supporting the program</a:t>
            </a:r>
          </a:p>
          <a:p>
            <a:pPr marL="342900" indent="-342900">
              <a:buFont typeface="Arial" panose="020B0604020202020204" pitchFamily="34" charset="0"/>
              <a:buChar char="•"/>
            </a:pPr>
            <a:r>
              <a:rPr lang="en-US" sz="2400" dirty="0"/>
              <a:t>Northwest Laborers Apprenticeship will offer Direct Entry to any graduates of the LEARN Program with credited training hours.</a:t>
            </a:r>
          </a:p>
          <a:p>
            <a:pPr marL="342900" indent="-342900">
              <a:buFont typeface="Arial" panose="020B0604020202020204" pitchFamily="34" charset="0"/>
              <a:buChar char="•"/>
            </a:pPr>
            <a:r>
              <a:rPr lang="en-US" sz="2400" dirty="0"/>
              <a:t>Go to </a:t>
            </a:r>
            <a:r>
              <a:rPr lang="en-US" sz="2400" dirty="0">
                <a:hlinkClick r:id="rId4"/>
              </a:rPr>
              <a:t>www.thelearnprogram.com</a:t>
            </a:r>
            <a:r>
              <a:rPr lang="en-US" sz="2400" dirty="0"/>
              <a:t> for more information.</a:t>
            </a:r>
          </a:p>
        </p:txBody>
      </p:sp>
    </p:spTree>
    <p:extLst>
      <p:ext uri="{BB962C8B-B14F-4D97-AF65-F5344CB8AC3E}">
        <p14:creationId xmlns:p14="http://schemas.microsoft.com/office/powerpoint/2010/main" val="109844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E99E-22B2-EFFF-C1DE-DA7ADF8F4A8D}"/>
              </a:ext>
            </a:extLst>
          </p:cNvPr>
          <p:cNvSpPr>
            <a:spLocks noGrp="1"/>
          </p:cNvSpPr>
          <p:nvPr>
            <p:ph type="title"/>
          </p:nvPr>
        </p:nvSpPr>
        <p:spPr>
          <a:xfrm>
            <a:off x="1322318" y="268361"/>
            <a:ext cx="6196082" cy="503800"/>
          </a:xfrm>
        </p:spPr>
        <p:txBody>
          <a:bodyPr/>
          <a:lstStyle/>
          <a:p>
            <a:r>
              <a:rPr lang="en-US" b="1" dirty="0"/>
              <a:t>Website:</a:t>
            </a:r>
          </a:p>
        </p:txBody>
      </p:sp>
      <p:pic>
        <p:nvPicPr>
          <p:cNvPr id="6" name="Content Placeholder 5" descr="A person wearing a helmet&#10;&#10;AI-generated content may be incorrect.">
            <a:extLst>
              <a:ext uri="{FF2B5EF4-FFF2-40B4-BE49-F238E27FC236}">
                <a16:creationId xmlns:a16="http://schemas.microsoft.com/office/drawing/2014/main" id="{05EA7465-DCAA-B38B-47CF-B874C3D9CE78}"/>
              </a:ext>
            </a:extLst>
          </p:cNvPr>
          <p:cNvPicPr>
            <a:picLocks noGrp="1" noChangeAspect="1"/>
          </p:cNvPicPr>
          <p:nvPr>
            <p:ph sz="half" idx="2"/>
          </p:nvPr>
        </p:nvPicPr>
        <p:blipFill>
          <a:blip r:embed="rId2"/>
          <a:stretch>
            <a:fillRect/>
          </a:stretch>
        </p:blipFill>
        <p:spPr>
          <a:xfrm>
            <a:off x="1059102" y="873760"/>
            <a:ext cx="10077905" cy="4958080"/>
          </a:xfrm>
        </p:spPr>
      </p:pic>
      <p:sp>
        <p:nvSpPr>
          <p:cNvPr id="4" name="Slide Number Placeholder 3">
            <a:extLst>
              <a:ext uri="{FF2B5EF4-FFF2-40B4-BE49-F238E27FC236}">
                <a16:creationId xmlns:a16="http://schemas.microsoft.com/office/drawing/2014/main" id="{3C6B945E-CF16-000C-B7AE-6D31E375C58A}"/>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714057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D90A-BC06-04B5-846D-0CBE376019D5}"/>
              </a:ext>
            </a:extLst>
          </p:cNvPr>
          <p:cNvSpPr>
            <a:spLocks noGrp="1"/>
          </p:cNvSpPr>
          <p:nvPr>
            <p:ph type="title"/>
          </p:nvPr>
        </p:nvSpPr>
        <p:spPr>
          <a:xfrm>
            <a:off x="1322318" y="268361"/>
            <a:ext cx="7288282" cy="988940"/>
          </a:xfrm>
        </p:spPr>
        <p:txBody>
          <a:bodyPr/>
          <a:lstStyle/>
          <a:p>
            <a:r>
              <a:rPr lang="en-US" b="1" dirty="0"/>
              <a:t>Questions?</a:t>
            </a:r>
          </a:p>
        </p:txBody>
      </p:sp>
      <p:sp>
        <p:nvSpPr>
          <p:cNvPr id="5" name="Content Placeholder 4">
            <a:extLst>
              <a:ext uri="{FF2B5EF4-FFF2-40B4-BE49-F238E27FC236}">
                <a16:creationId xmlns:a16="http://schemas.microsoft.com/office/drawing/2014/main" id="{42D8DC7B-8BB7-6576-A3FD-ECDEED80BAFB}"/>
              </a:ext>
            </a:extLst>
          </p:cNvPr>
          <p:cNvSpPr>
            <a:spLocks noGrp="1"/>
          </p:cNvSpPr>
          <p:nvPr>
            <p:ph sz="half" idx="2"/>
          </p:nvPr>
        </p:nvSpPr>
        <p:spPr>
          <a:xfrm>
            <a:off x="1322388" y="2248728"/>
            <a:ext cx="7288212" cy="3407051"/>
          </a:xfrm>
        </p:spPr>
        <p:txBody>
          <a:bodyPr>
            <a:normAutofit/>
          </a:bodyPr>
          <a:lstStyle/>
          <a:p>
            <a:r>
              <a:rPr lang="en-US" sz="2000" dirty="0"/>
              <a:t>Visit our website at:</a:t>
            </a:r>
          </a:p>
          <a:p>
            <a:endParaRPr lang="en-US" sz="2000" dirty="0"/>
          </a:p>
          <a:p>
            <a:r>
              <a:rPr lang="en-US" sz="3200" dirty="0"/>
              <a:t>www.nwlett.edu</a:t>
            </a:r>
          </a:p>
        </p:txBody>
      </p:sp>
      <p:sp>
        <p:nvSpPr>
          <p:cNvPr id="4" name="Slide Number Placeholder 3">
            <a:extLst>
              <a:ext uri="{FF2B5EF4-FFF2-40B4-BE49-F238E27FC236}">
                <a16:creationId xmlns:a16="http://schemas.microsoft.com/office/drawing/2014/main" id="{3F1DB195-710C-F5CF-FE3F-4B02838DB842}"/>
              </a:ext>
            </a:extLst>
          </p:cNvPr>
          <p:cNvSpPr>
            <a:spLocks noGrp="1"/>
          </p:cNvSpPr>
          <p:nvPr>
            <p:ph type="sldNum" sz="quarter" idx="12"/>
          </p:nvPr>
        </p:nvSpPr>
        <p:spPr/>
        <p:txBody>
          <a:bodyPr/>
          <a:lstStyle/>
          <a:p>
            <a:fld id="{A49DFD55-3C28-40EF-9E31-A92D2E4017FF}" type="slidenum">
              <a:rPr lang="en-US" smtClean="0"/>
              <a:pPr/>
              <a:t>15</a:t>
            </a:fld>
            <a:endParaRPr lang="en-US" dirty="0"/>
          </a:p>
        </p:txBody>
      </p:sp>
      <p:pic>
        <p:nvPicPr>
          <p:cNvPr id="8" name="Picture 7" descr="A logo for a company&#10;&#10;Description automatically generated">
            <a:extLst>
              <a:ext uri="{FF2B5EF4-FFF2-40B4-BE49-F238E27FC236}">
                <a16:creationId xmlns:a16="http://schemas.microsoft.com/office/drawing/2014/main" id="{F22142BE-7833-44F9-93F5-7739DAE867D5}"/>
              </a:ext>
            </a:extLst>
          </p:cNvPr>
          <p:cNvPicPr>
            <a:picLocks noChangeAspect="1"/>
          </p:cNvPicPr>
          <p:nvPr/>
        </p:nvPicPr>
        <p:blipFill>
          <a:blip r:embed="rId2"/>
          <a:stretch>
            <a:fillRect/>
          </a:stretch>
        </p:blipFill>
        <p:spPr>
          <a:xfrm>
            <a:off x="5808344" y="1985911"/>
            <a:ext cx="3419726" cy="1966342"/>
          </a:xfrm>
          <a:prstGeom prst="rect">
            <a:avLst/>
          </a:prstGeom>
        </p:spPr>
      </p:pic>
    </p:spTree>
    <p:extLst>
      <p:ext uri="{BB962C8B-B14F-4D97-AF65-F5344CB8AC3E}">
        <p14:creationId xmlns:p14="http://schemas.microsoft.com/office/powerpoint/2010/main" val="309179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p:txBody>
          <a:bodyPr>
            <a:noAutofit/>
          </a:bodyPr>
          <a:lstStyle/>
          <a:p>
            <a:r>
              <a:rPr lang="en-US" dirty="0"/>
              <a:t>Brandon Jordan</a:t>
            </a:r>
          </a:p>
          <a:p>
            <a:r>
              <a:rPr lang="en-US" dirty="0"/>
              <a:t>360-297-3035 </a:t>
            </a:r>
            <a:r>
              <a:rPr lang="en-US" dirty="0" err="1"/>
              <a:t>ext</a:t>
            </a:r>
            <a:r>
              <a:rPr lang="en-US" dirty="0"/>
              <a:t> 1105</a:t>
            </a:r>
          </a:p>
          <a:p>
            <a:r>
              <a:rPr lang="en-US" dirty="0"/>
              <a:t>bjordan@nwlett.edu</a:t>
            </a:r>
          </a:p>
          <a:p>
            <a:r>
              <a:rPr lang="en-US" dirty="0"/>
              <a:t>www.nwlett.edu</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p:txBody>
          <a:bodyPr/>
          <a:lstStyle/>
          <a:p>
            <a:fld id="{A49DFD55-3C28-40EF-9E31-A92D2E4017FF}" type="slidenum">
              <a:rPr lang="en-US" smtClean="0"/>
              <a:pPr/>
              <a:t>16</a:t>
            </a:fld>
            <a:endParaRPr lang="en-US" dirty="0"/>
          </a:p>
        </p:txBody>
      </p:sp>
      <p:pic>
        <p:nvPicPr>
          <p:cNvPr id="5" name="Picture 4" descr="A logo for a company&#10;&#10;Description automatically generated">
            <a:extLst>
              <a:ext uri="{FF2B5EF4-FFF2-40B4-BE49-F238E27FC236}">
                <a16:creationId xmlns:a16="http://schemas.microsoft.com/office/drawing/2014/main" id="{9F5EC564-C78F-8916-7562-8B7B93C1ED15}"/>
              </a:ext>
            </a:extLst>
          </p:cNvPr>
          <p:cNvPicPr>
            <a:picLocks noChangeAspect="1"/>
          </p:cNvPicPr>
          <p:nvPr/>
        </p:nvPicPr>
        <p:blipFill>
          <a:blip r:embed="rId3"/>
          <a:stretch>
            <a:fillRect/>
          </a:stretch>
        </p:blipFill>
        <p:spPr>
          <a:xfrm>
            <a:off x="8172450" y="4220512"/>
            <a:ext cx="3181349" cy="1829275"/>
          </a:xfrm>
          <a:prstGeom prst="rect">
            <a:avLst/>
          </a:prstGeom>
        </p:spPr>
      </p:pic>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769865"/>
          </a:xfrm>
        </p:spPr>
        <p:txBody>
          <a:bodyPr/>
          <a:lstStyle/>
          <a:p>
            <a:r>
              <a:rPr lang="en-US" b="1" u="sng"/>
              <a:t>Courses offered:</a:t>
            </a:r>
            <a:endParaRPr lang="en-US" b="1" u="sng" dirty="0"/>
          </a:p>
        </p:txBody>
      </p:sp>
      <p:pic>
        <p:nvPicPr>
          <p:cNvPr id="5" name="Content Placeholder 4" descr="A logo for a company&#10;&#10;Description automatically generated">
            <a:extLst>
              <a:ext uri="{FF2B5EF4-FFF2-40B4-BE49-F238E27FC236}">
                <a16:creationId xmlns:a16="http://schemas.microsoft.com/office/drawing/2014/main" id="{F85819AF-A340-B286-C431-492F34FE4279}"/>
              </a:ext>
            </a:extLst>
          </p:cNvPr>
          <p:cNvPicPr>
            <a:picLocks noGrp="1" noChangeAspect="1"/>
          </p:cNvPicPr>
          <p:nvPr>
            <p:ph sz="half" idx="2"/>
          </p:nvPr>
        </p:nvPicPr>
        <p:blipFill>
          <a:blip r:embed="rId3"/>
          <a:stretch>
            <a:fillRect/>
          </a:stretch>
        </p:blipFill>
        <p:spPr>
          <a:xfrm>
            <a:off x="4478813" y="4186809"/>
            <a:ext cx="975362" cy="560833"/>
          </a:xfrm>
        </p:spPr>
      </p:pic>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p:txBody>
          <a:bodyPr/>
          <a:lstStyle/>
          <a:p>
            <a:fld id="{A49DFD55-3C28-40EF-9E31-A92D2E4017FF}" type="slidenum">
              <a:rPr lang="en-US" smtClean="0"/>
              <a:pPr/>
              <a:t>2</a:t>
            </a:fld>
            <a:endParaRPr lang="en-US" dirty="0"/>
          </a:p>
        </p:txBody>
      </p:sp>
      <p:sp>
        <p:nvSpPr>
          <p:cNvPr id="7" name="TextBox 6">
            <a:extLst>
              <a:ext uri="{FF2B5EF4-FFF2-40B4-BE49-F238E27FC236}">
                <a16:creationId xmlns:a16="http://schemas.microsoft.com/office/drawing/2014/main" id="{E4C0A783-B69D-BE48-76FE-3C11722CE1B9}"/>
              </a:ext>
            </a:extLst>
          </p:cNvPr>
          <p:cNvSpPr txBox="1"/>
          <p:nvPr/>
        </p:nvSpPr>
        <p:spPr>
          <a:xfrm>
            <a:off x="1000125" y="1228725"/>
            <a:ext cx="9525000" cy="3948581"/>
          </a:xfrm>
          <a:prstGeom prst="rect">
            <a:avLst/>
          </a:prstGeom>
          <a:noFill/>
        </p:spPr>
        <p:txBody>
          <a:bodyPr wrap="square" rtlCol="0">
            <a:spAutoFit/>
          </a:bodyPr>
          <a:lstStyle/>
          <a:p>
            <a:r>
              <a:rPr lang="en-US" sz="3200" b="1" u="sng"/>
              <a:t>Tunneling</a:t>
            </a:r>
            <a:r>
              <a:rPr lang="en-US" sz="3200" b="1"/>
              <a:t>:</a:t>
            </a:r>
          </a:p>
          <a:p>
            <a:endParaRPr lang="en-US" sz="3200" b="1"/>
          </a:p>
          <a:p>
            <a:pPr marL="342900" indent="-342900">
              <a:lnSpc>
                <a:spcPct val="150000"/>
              </a:lnSpc>
              <a:buFont typeface="Arial" panose="020B0604020202020204" pitchFamily="34" charset="0"/>
              <a:buChar char="•"/>
            </a:pPr>
            <a:r>
              <a:rPr lang="en-US" sz="3200"/>
              <a:t>Confined Space</a:t>
            </a:r>
          </a:p>
          <a:p>
            <a:pPr marL="342900" indent="-342900">
              <a:lnSpc>
                <a:spcPct val="150000"/>
              </a:lnSpc>
              <a:buFont typeface="Arial" panose="020B0604020202020204" pitchFamily="34" charset="0"/>
              <a:buChar char="•"/>
            </a:pPr>
            <a:r>
              <a:rPr lang="en-US" sz="3200"/>
              <a:t>S.H.A.F.T. (Safety &amp; Hazard Awareness for Tunnels)</a:t>
            </a:r>
          </a:p>
          <a:p>
            <a:pPr marL="342900" indent="-342900">
              <a:lnSpc>
                <a:spcPct val="150000"/>
              </a:lnSpc>
              <a:buFont typeface="Arial" panose="020B0604020202020204" pitchFamily="34" charset="0"/>
              <a:buChar char="•"/>
            </a:pPr>
            <a:r>
              <a:rPr lang="en-US" sz="3200"/>
              <a:t>Tunnel Utilities</a:t>
            </a:r>
          </a:p>
          <a:p>
            <a:pPr marL="342900" indent="-342900">
              <a:lnSpc>
                <a:spcPct val="150000"/>
              </a:lnSpc>
              <a:buFont typeface="Arial" panose="020B0604020202020204" pitchFamily="34" charset="0"/>
              <a:buChar char="•"/>
            </a:pPr>
            <a:r>
              <a:rPr lang="en-US" sz="3200"/>
              <a:t>Tunnel Rail</a:t>
            </a:r>
            <a:endParaRPr lang="en-US" sz="3200" dirty="0"/>
          </a:p>
        </p:txBody>
      </p:sp>
    </p:spTree>
    <p:extLst>
      <p:ext uri="{BB962C8B-B14F-4D97-AF65-F5344CB8AC3E}">
        <p14:creationId xmlns:p14="http://schemas.microsoft.com/office/powerpoint/2010/main" val="357151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674615"/>
          </a:xfrm>
        </p:spPr>
        <p:txBody>
          <a:bodyPr/>
          <a:lstStyle/>
          <a:p>
            <a:r>
              <a:rPr lang="en-US" b="1" u="sng" dirty="0"/>
              <a:t>Courses offered:</a:t>
            </a:r>
          </a:p>
        </p:txBody>
      </p:sp>
      <p:pic>
        <p:nvPicPr>
          <p:cNvPr id="5" name="Content Placeholder 4" descr="A logo for a company&#10;&#10;Description automatically generated">
            <a:extLst>
              <a:ext uri="{FF2B5EF4-FFF2-40B4-BE49-F238E27FC236}">
                <a16:creationId xmlns:a16="http://schemas.microsoft.com/office/drawing/2014/main" id="{F85819AF-A340-B286-C431-492F34FE4279}"/>
              </a:ext>
            </a:extLst>
          </p:cNvPr>
          <p:cNvPicPr>
            <a:picLocks noGrp="1" noChangeAspect="1"/>
          </p:cNvPicPr>
          <p:nvPr>
            <p:ph sz="half" idx="2"/>
          </p:nvPr>
        </p:nvPicPr>
        <p:blipFill>
          <a:blip r:embed="rId3"/>
          <a:stretch>
            <a:fillRect/>
          </a:stretch>
        </p:blipFill>
        <p:spPr>
          <a:xfrm>
            <a:off x="4478813" y="4186809"/>
            <a:ext cx="975362" cy="560833"/>
          </a:xfrm>
        </p:spPr>
      </p:pic>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
        <p:nvSpPr>
          <p:cNvPr id="3" name="TextBox 2">
            <a:extLst>
              <a:ext uri="{FF2B5EF4-FFF2-40B4-BE49-F238E27FC236}">
                <a16:creationId xmlns:a16="http://schemas.microsoft.com/office/drawing/2014/main" id="{6895D71F-9FBF-8C6C-7B80-347D42BC17E6}"/>
              </a:ext>
            </a:extLst>
          </p:cNvPr>
          <p:cNvSpPr txBox="1"/>
          <p:nvPr/>
        </p:nvSpPr>
        <p:spPr>
          <a:xfrm>
            <a:off x="1428750" y="1143000"/>
            <a:ext cx="7288282" cy="4092531"/>
          </a:xfrm>
          <a:prstGeom prst="rect">
            <a:avLst/>
          </a:prstGeom>
          <a:noFill/>
        </p:spPr>
        <p:txBody>
          <a:bodyPr wrap="square" rtlCol="0">
            <a:spAutoFit/>
          </a:bodyPr>
          <a:lstStyle/>
          <a:p>
            <a:r>
              <a:rPr lang="en-US" sz="2400" b="1" u="sng" dirty="0"/>
              <a:t>Safety</a:t>
            </a:r>
          </a:p>
          <a:p>
            <a:endParaRPr lang="en-US" sz="2400" b="1" u="sng" dirty="0"/>
          </a:p>
          <a:p>
            <a:pPr marL="342900" indent="-342900">
              <a:lnSpc>
                <a:spcPct val="150000"/>
              </a:lnSpc>
              <a:buFont typeface="Arial" panose="020B0604020202020204" pitchFamily="34" charset="0"/>
              <a:buChar char="•"/>
            </a:pPr>
            <a:r>
              <a:rPr lang="en-US" sz="2400" dirty="0"/>
              <a:t>OSHA 10 &amp; 30</a:t>
            </a:r>
          </a:p>
          <a:p>
            <a:pPr marL="342900" indent="-342900">
              <a:lnSpc>
                <a:spcPct val="150000"/>
              </a:lnSpc>
              <a:buFont typeface="Arial" panose="020B0604020202020204" pitchFamily="34" charset="0"/>
              <a:buChar char="•"/>
            </a:pPr>
            <a:r>
              <a:rPr lang="en-US" sz="2400" dirty="0"/>
              <a:t>High Hazard Facility Safety</a:t>
            </a:r>
          </a:p>
          <a:p>
            <a:pPr marL="342900" indent="-342900">
              <a:lnSpc>
                <a:spcPct val="150000"/>
              </a:lnSpc>
              <a:buFont typeface="Arial" panose="020B0604020202020204" pitchFamily="34" charset="0"/>
              <a:buChar char="•"/>
            </a:pPr>
            <a:r>
              <a:rPr lang="en-US" sz="2400" dirty="0"/>
              <a:t>Fire Watch</a:t>
            </a:r>
          </a:p>
          <a:p>
            <a:pPr marL="342900" indent="-342900">
              <a:lnSpc>
                <a:spcPct val="150000"/>
              </a:lnSpc>
              <a:buFont typeface="Arial" panose="020B0604020202020204" pitchFamily="34" charset="0"/>
              <a:buChar char="•"/>
            </a:pPr>
            <a:r>
              <a:rPr lang="en-US" sz="2400" dirty="0"/>
              <a:t>Bottle Watch</a:t>
            </a:r>
          </a:p>
          <a:p>
            <a:pPr marL="342900" indent="-342900">
              <a:lnSpc>
                <a:spcPct val="150000"/>
              </a:lnSpc>
              <a:buFont typeface="Arial" panose="020B0604020202020204" pitchFamily="34" charset="0"/>
              <a:buChar char="•"/>
            </a:pPr>
            <a:r>
              <a:rPr lang="en-US" sz="2400" dirty="0"/>
              <a:t>Confined Space</a:t>
            </a:r>
          </a:p>
          <a:p>
            <a:pPr marL="342900" indent="-342900">
              <a:lnSpc>
                <a:spcPct val="150000"/>
              </a:lnSpc>
              <a:buFont typeface="Arial" panose="020B0604020202020204" pitchFamily="34" charset="0"/>
              <a:buChar char="•"/>
            </a:pPr>
            <a:r>
              <a:rPr lang="en-US" sz="2400" dirty="0"/>
              <a:t>First Aid/CPR</a:t>
            </a:r>
          </a:p>
        </p:txBody>
      </p:sp>
    </p:spTree>
    <p:extLst>
      <p:ext uri="{BB962C8B-B14F-4D97-AF65-F5344CB8AC3E}">
        <p14:creationId xmlns:p14="http://schemas.microsoft.com/office/powerpoint/2010/main" val="234948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1"/>
            <a:ext cx="7288282" cy="541264"/>
          </a:xfrm>
        </p:spPr>
        <p:txBody>
          <a:bodyPr/>
          <a:lstStyle/>
          <a:p>
            <a:r>
              <a:rPr lang="en-US" b="1" u="sng" dirty="0"/>
              <a:t>Courses offered</a:t>
            </a:r>
          </a:p>
        </p:txBody>
      </p:sp>
      <p:pic>
        <p:nvPicPr>
          <p:cNvPr id="5" name="Content Placeholder 4" descr="A logo for a company&#10;&#10;Description automatically generated">
            <a:extLst>
              <a:ext uri="{FF2B5EF4-FFF2-40B4-BE49-F238E27FC236}">
                <a16:creationId xmlns:a16="http://schemas.microsoft.com/office/drawing/2014/main" id="{F85819AF-A340-B286-C431-492F34FE4279}"/>
              </a:ext>
            </a:extLst>
          </p:cNvPr>
          <p:cNvPicPr>
            <a:picLocks noGrp="1" noChangeAspect="1"/>
          </p:cNvPicPr>
          <p:nvPr>
            <p:ph sz="half" idx="2"/>
          </p:nvPr>
        </p:nvPicPr>
        <p:blipFill>
          <a:blip r:embed="rId3"/>
          <a:stretch>
            <a:fillRect/>
          </a:stretch>
        </p:blipFill>
        <p:spPr>
          <a:xfrm>
            <a:off x="4478813" y="4186809"/>
            <a:ext cx="975362" cy="560833"/>
          </a:xfrm>
        </p:spPr>
      </p:pic>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p:txBody>
          <a:bodyPr/>
          <a:lstStyle/>
          <a:p>
            <a:fld id="{A49DFD55-3C28-40EF-9E31-A92D2E4017FF}" type="slidenum">
              <a:rPr lang="en-US" smtClean="0"/>
              <a:pPr/>
              <a:t>4</a:t>
            </a:fld>
            <a:endParaRPr lang="en-US" dirty="0"/>
          </a:p>
        </p:txBody>
      </p:sp>
      <p:sp>
        <p:nvSpPr>
          <p:cNvPr id="3" name="TextBox 2">
            <a:extLst>
              <a:ext uri="{FF2B5EF4-FFF2-40B4-BE49-F238E27FC236}">
                <a16:creationId xmlns:a16="http://schemas.microsoft.com/office/drawing/2014/main" id="{5C9A2995-EC9F-5F99-F259-4262BE9E7C4A}"/>
              </a:ext>
            </a:extLst>
          </p:cNvPr>
          <p:cNvSpPr txBox="1"/>
          <p:nvPr/>
        </p:nvSpPr>
        <p:spPr>
          <a:xfrm>
            <a:off x="1419225" y="857250"/>
            <a:ext cx="7543800" cy="5200526"/>
          </a:xfrm>
          <a:prstGeom prst="rect">
            <a:avLst/>
          </a:prstGeom>
          <a:noFill/>
        </p:spPr>
        <p:txBody>
          <a:bodyPr wrap="square" rtlCol="0">
            <a:spAutoFit/>
          </a:bodyPr>
          <a:lstStyle/>
          <a:p>
            <a:r>
              <a:rPr lang="en-US" sz="2400" b="1" u="sng" dirty="0"/>
              <a:t>Heavy Civil &amp; Highway:</a:t>
            </a:r>
          </a:p>
          <a:p>
            <a:endParaRPr lang="en-US" sz="2400" b="1" u="sng" dirty="0"/>
          </a:p>
          <a:p>
            <a:pPr marL="342900" indent="-342900">
              <a:lnSpc>
                <a:spcPct val="150000"/>
              </a:lnSpc>
              <a:buFont typeface="Arial" panose="020B0604020202020204" pitchFamily="34" charset="0"/>
              <a:buChar char="•"/>
            </a:pPr>
            <a:r>
              <a:rPr lang="en-US" sz="2400" dirty="0"/>
              <a:t>CESCL (Erosion Control)</a:t>
            </a:r>
          </a:p>
          <a:p>
            <a:pPr marL="342900" indent="-342900">
              <a:lnSpc>
                <a:spcPct val="150000"/>
              </a:lnSpc>
              <a:buFont typeface="Arial" panose="020B0604020202020204" pitchFamily="34" charset="0"/>
              <a:buChar char="•"/>
            </a:pPr>
            <a:r>
              <a:rPr lang="en-US" sz="2400" dirty="0"/>
              <a:t>Pipe Laying – Gravity Flow &amp; Pressure</a:t>
            </a:r>
          </a:p>
          <a:p>
            <a:pPr marL="342900" indent="-342900">
              <a:lnSpc>
                <a:spcPct val="150000"/>
              </a:lnSpc>
              <a:buFont typeface="Arial" panose="020B0604020202020204" pitchFamily="34" charset="0"/>
              <a:buChar char="•"/>
            </a:pPr>
            <a:r>
              <a:rPr lang="en-US" sz="2400" dirty="0"/>
              <a:t>Grade Checking</a:t>
            </a:r>
          </a:p>
          <a:p>
            <a:pPr marL="342900" indent="-342900">
              <a:lnSpc>
                <a:spcPct val="150000"/>
              </a:lnSpc>
              <a:buFont typeface="Arial" panose="020B0604020202020204" pitchFamily="34" charset="0"/>
              <a:buChar char="•"/>
            </a:pPr>
            <a:r>
              <a:rPr lang="en-US" sz="2400" dirty="0"/>
              <a:t>GPS</a:t>
            </a:r>
          </a:p>
          <a:p>
            <a:pPr marL="342900" indent="-342900">
              <a:lnSpc>
                <a:spcPct val="150000"/>
              </a:lnSpc>
              <a:buFont typeface="Arial" panose="020B0604020202020204" pitchFamily="34" charset="0"/>
              <a:buChar char="•"/>
            </a:pPr>
            <a:r>
              <a:rPr lang="en-US" sz="2400" dirty="0"/>
              <a:t>Road Excavation/Plan Reading</a:t>
            </a:r>
          </a:p>
          <a:p>
            <a:pPr marL="342900" indent="-342900">
              <a:lnSpc>
                <a:spcPct val="150000"/>
              </a:lnSpc>
              <a:buFont typeface="Arial" panose="020B0604020202020204" pitchFamily="34" charset="0"/>
              <a:buChar char="•"/>
            </a:pPr>
            <a:r>
              <a:rPr lang="en-US" sz="2400" dirty="0"/>
              <a:t>WSDOT Traffic Control Supervisor</a:t>
            </a:r>
          </a:p>
          <a:p>
            <a:pPr marL="342900" indent="-342900">
              <a:lnSpc>
                <a:spcPct val="150000"/>
              </a:lnSpc>
              <a:buFont typeface="Arial" panose="020B0604020202020204" pitchFamily="34" charset="0"/>
              <a:buChar char="•"/>
            </a:pPr>
            <a:r>
              <a:rPr lang="en-US" sz="2400" dirty="0"/>
              <a:t>WSDOT Flagger</a:t>
            </a:r>
          </a:p>
          <a:p>
            <a:pPr marL="342900" indent="-342900">
              <a:lnSpc>
                <a:spcPct val="150000"/>
              </a:lnSpc>
              <a:buFont typeface="Arial" panose="020B0604020202020204" pitchFamily="34" charset="0"/>
              <a:buChar char="•"/>
            </a:pPr>
            <a:r>
              <a:rPr lang="en-US" sz="2400" dirty="0"/>
              <a:t>Shotcrete Nozzle Certification (ACI)</a:t>
            </a:r>
          </a:p>
        </p:txBody>
      </p:sp>
    </p:spTree>
    <p:extLst>
      <p:ext uri="{BB962C8B-B14F-4D97-AF65-F5344CB8AC3E}">
        <p14:creationId xmlns:p14="http://schemas.microsoft.com/office/powerpoint/2010/main" val="113494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541265"/>
          </a:xfrm>
        </p:spPr>
        <p:txBody>
          <a:bodyPr/>
          <a:lstStyle/>
          <a:p>
            <a:r>
              <a:rPr lang="en-US" b="1" u="sng" dirty="0"/>
              <a:t>Courses offered:</a:t>
            </a:r>
          </a:p>
        </p:txBody>
      </p:sp>
      <p:pic>
        <p:nvPicPr>
          <p:cNvPr id="5" name="Content Placeholder 4" descr="A logo for a company&#10;&#10;Description automatically generated">
            <a:extLst>
              <a:ext uri="{FF2B5EF4-FFF2-40B4-BE49-F238E27FC236}">
                <a16:creationId xmlns:a16="http://schemas.microsoft.com/office/drawing/2014/main" id="{F85819AF-A340-B286-C431-492F34FE4279}"/>
              </a:ext>
            </a:extLst>
          </p:cNvPr>
          <p:cNvPicPr>
            <a:picLocks noGrp="1" noChangeAspect="1"/>
          </p:cNvPicPr>
          <p:nvPr>
            <p:ph sz="half" idx="2"/>
          </p:nvPr>
        </p:nvPicPr>
        <p:blipFill>
          <a:blip r:embed="rId3"/>
          <a:stretch>
            <a:fillRect/>
          </a:stretch>
        </p:blipFill>
        <p:spPr>
          <a:xfrm>
            <a:off x="5120638" y="3643884"/>
            <a:ext cx="975362" cy="560833"/>
          </a:xfrm>
        </p:spPr>
      </p:pic>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p:txBody>
          <a:bodyPr/>
          <a:lstStyle/>
          <a:p>
            <a:fld id="{A49DFD55-3C28-40EF-9E31-A92D2E4017FF}" type="slidenum">
              <a:rPr lang="en-US" smtClean="0"/>
              <a:pPr/>
              <a:t>5</a:t>
            </a:fld>
            <a:endParaRPr lang="en-US" dirty="0"/>
          </a:p>
        </p:txBody>
      </p:sp>
      <p:sp>
        <p:nvSpPr>
          <p:cNvPr id="3" name="TextBox 2">
            <a:extLst>
              <a:ext uri="{FF2B5EF4-FFF2-40B4-BE49-F238E27FC236}">
                <a16:creationId xmlns:a16="http://schemas.microsoft.com/office/drawing/2014/main" id="{22C553F0-81B4-AE4B-89D8-D22FAB44FC37}"/>
              </a:ext>
            </a:extLst>
          </p:cNvPr>
          <p:cNvSpPr txBox="1"/>
          <p:nvPr/>
        </p:nvSpPr>
        <p:spPr>
          <a:xfrm>
            <a:off x="1400175" y="876300"/>
            <a:ext cx="7600950" cy="3677032"/>
          </a:xfrm>
          <a:prstGeom prst="rect">
            <a:avLst/>
          </a:prstGeom>
          <a:noFill/>
        </p:spPr>
        <p:txBody>
          <a:bodyPr wrap="square" rtlCol="0">
            <a:spAutoFit/>
          </a:bodyPr>
          <a:lstStyle/>
          <a:p>
            <a:r>
              <a:rPr lang="en-US" sz="2400" b="1" u="sng" dirty="0"/>
              <a:t>Environmental:</a:t>
            </a:r>
          </a:p>
          <a:p>
            <a:endParaRPr lang="en-US" sz="2400" b="1" u="sng" dirty="0"/>
          </a:p>
          <a:p>
            <a:pPr marL="342900" indent="-342900">
              <a:lnSpc>
                <a:spcPct val="200000"/>
              </a:lnSpc>
              <a:buFont typeface="Arial" panose="020B0604020202020204" pitchFamily="34" charset="0"/>
              <a:buChar char="•"/>
            </a:pPr>
            <a:r>
              <a:rPr lang="en-US" sz="2400" dirty="0"/>
              <a:t>Asbestos Abatement Worker</a:t>
            </a:r>
          </a:p>
          <a:p>
            <a:pPr marL="342900" indent="-342900">
              <a:lnSpc>
                <a:spcPct val="200000"/>
              </a:lnSpc>
              <a:buFont typeface="Arial" panose="020B0604020202020204" pitchFamily="34" charset="0"/>
              <a:buChar char="•"/>
            </a:pPr>
            <a:r>
              <a:rPr lang="en-US" sz="2400" dirty="0"/>
              <a:t>Asbestos Abatement Supervisor</a:t>
            </a:r>
          </a:p>
          <a:p>
            <a:pPr marL="342900" indent="-342900">
              <a:lnSpc>
                <a:spcPct val="200000"/>
              </a:lnSpc>
              <a:buFont typeface="Arial" panose="020B0604020202020204" pitchFamily="34" charset="0"/>
              <a:buChar char="•"/>
            </a:pPr>
            <a:r>
              <a:rPr lang="en-US" sz="2400" dirty="0"/>
              <a:t>Hazardous Waste Worker</a:t>
            </a:r>
          </a:p>
          <a:p>
            <a:pPr marL="342900" indent="-342900">
              <a:lnSpc>
                <a:spcPct val="200000"/>
              </a:lnSpc>
              <a:buFont typeface="Arial" panose="020B0604020202020204" pitchFamily="34" charset="0"/>
              <a:buChar char="•"/>
            </a:pPr>
            <a:r>
              <a:rPr lang="en-US" sz="2400" dirty="0"/>
              <a:t>Lead Abatement Renovator</a:t>
            </a:r>
          </a:p>
        </p:txBody>
      </p:sp>
    </p:spTree>
    <p:extLst>
      <p:ext uri="{BB962C8B-B14F-4D97-AF65-F5344CB8AC3E}">
        <p14:creationId xmlns:p14="http://schemas.microsoft.com/office/powerpoint/2010/main" val="18579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1"/>
            <a:ext cx="7288282" cy="550790"/>
          </a:xfrm>
        </p:spPr>
        <p:txBody>
          <a:bodyPr/>
          <a:lstStyle/>
          <a:p>
            <a:r>
              <a:rPr lang="en-US" b="1" u="sng" dirty="0"/>
              <a:t>Courses offered:</a:t>
            </a:r>
          </a:p>
        </p:txBody>
      </p:sp>
      <p:pic>
        <p:nvPicPr>
          <p:cNvPr id="5" name="Content Placeholder 4" descr="A logo for a company&#10;&#10;Description automatically generated">
            <a:extLst>
              <a:ext uri="{FF2B5EF4-FFF2-40B4-BE49-F238E27FC236}">
                <a16:creationId xmlns:a16="http://schemas.microsoft.com/office/drawing/2014/main" id="{F85819AF-A340-B286-C431-492F34FE4279}"/>
              </a:ext>
            </a:extLst>
          </p:cNvPr>
          <p:cNvPicPr>
            <a:picLocks noGrp="1" noChangeAspect="1"/>
          </p:cNvPicPr>
          <p:nvPr>
            <p:ph sz="half" idx="2"/>
          </p:nvPr>
        </p:nvPicPr>
        <p:blipFill>
          <a:blip r:embed="rId3"/>
          <a:stretch>
            <a:fillRect/>
          </a:stretch>
        </p:blipFill>
        <p:spPr>
          <a:xfrm>
            <a:off x="4478813" y="4186809"/>
            <a:ext cx="975362" cy="560833"/>
          </a:xfrm>
        </p:spPr>
      </p:pic>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
        <p:nvSpPr>
          <p:cNvPr id="3" name="TextBox 2">
            <a:extLst>
              <a:ext uri="{FF2B5EF4-FFF2-40B4-BE49-F238E27FC236}">
                <a16:creationId xmlns:a16="http://schemas.microsoft.com/office/drawing/2014/main" id="{31AECE8D-1924-FF3B-AFD0-5339ADD890E0}"/>
              </a:ext>
            </a:extLst>
          </p:cNvPr>
          <p:cNvSpPr txBox="1"/>
          <p:nvPr/>
        </p:nvSpPr>
        <p:spPr>
          <a:xfrm>
            <a:off x="1171575" y="971550"/>
            <a:ext cx="7791450" cy="4102918"/>
          </a:xfrm>
          <a:prstGeom prst="rect">
            <a:avLst/>
          </a:prstGeom>
          <a:noFill/>
        </p:spPr>
        <p:txBody>
          <a:bodyPr wrap="square" rtlCol="0">
            <a:spAutoFit/>
          </a:bodyPr>
          <a:lstStyle/>
          <a:p>
            <a:r>
              <a:rPr lang="en-US" sz="2400" b="1" u="sng" dirty="0"/>
              <a:t>Construction:</a:t>
            </a:r>
          </a:p>
          <a:p>
            <a:pPr marL="342900" indent="-342900">
              <a:lnSpc>
                <a:spcPct val="150000"/>
              </a:lnSpc>
              <a:buFont typeface="Arial" panose="020B0604020202020204" pitchFamily="34" charset="0"/>
              <a:buChar char="•"/>
            </a:pPr>
            <a:r>
              <a:rPr lang="en-US" sz="2000" dirty="0"/>
              <a:t>Blueprint Reading</a:t>
            </a:r>
          </a:p>
          <a:p>
            <a:pPr marL="342900" indent="-342900">
              <a:lnSpc>
                <a:spcPct val="150000"/>
              </a:lnSpc>
              <a:buFont typeface="Arial" panose="020B0604020202020204" pitchFamily="34" charset="0"/>
              <a:buChar char="•"/>
            </a:pPr>
            <a:r>
              <a:rPr lang="en-US" sz="2000" dirty="0"/>
              <a:t>Concrete</a:t>
            </a:r>
          </a:p>
          <a:p>
            <a:pPr marL="342900" indent="-342900">
              <a:lnSpc>
                <a:spcPct val="150000"/>
              </a:lnSpc>
              <a:buFont typeface="Arial" panose="020B0604020202020204" pitchFamily="34" charset="0"/>
              <a:buChar char="•"/>
            </a:pPr>
            <a:r>
              <a:rPr lang="en-US" sz="2000" dirty="0"/>
              <a:t>Concrete Cutting/Coring</a:t>
            </a:r>
          </a:p>
          <a:p>
            <a:pPr marL="342900" indent="-342900">
              <a:lnSpc>
                <a:spcPct val="150000"/>
              </a:lnSpc>
              <a:buFont typeface="Arial" panose="020B0604020202020204" pitchFamily="34" charset="0"/>
              <a:buChar char="•"/>
            </a:pPr>
            <a:r>
              <a:rPr lang="en-US" sz="2000" dirty="0"/>
              <a:t>Demolition</a:t>
            </a:r>
          </a:p>
          <a:p>
            <a:pPr marL="342900" indent="-342900">
              <a:lnSpc>
                <a:spcPct val="150000"/>
              </a:lnSpc>
              <a:buFont typeface="Arial" panose="020B0604020202020204" pitchFamily="34" charset="0"/>
              <a:buChar char="•"/>
            </a:pPr>
            <a:r>
              <a:rPr lang="en-US" sz="2000" dirty="0"/>
              <a:t>Forklift Safety</a:t>
            </a:r>
          </a:p>
          <a:p>
            <a:pPr marL="342900" indent="-342900">
              <a:lnSpc>
                <a:spcPct val="150000"/>
              </a:lnSpc>
              <a:buFont typeface="Arial" panose="020B0604020202020204" pitchFamily="34" charset="0"/>
              <a:buChar char="•"/>
            </a:pPr>
            <a:r>
              <a:rPr lang="en-US" sz="2000" dirty="0"/>
              <a:t>General Construction</a:t>
            </a:r>
          </a:p>
          <a:p>
            <a:pPr marL="342900" indent="-342900">
              <a:lnSpc>
                <a:spcPct val="150000"/>
              </a:lnSpc>
              <a:buFont typeface="Arial" panose="020B0604020202020204" pitchFamily="34" charset="0"/>
              <a:buChar char="•"/>
            </a:pPr>
            <a:r>
              <a:rPr lang="en-US" sz="2000" dirty="0"/>
              <a:t>Mason Tending</a:t>
            </a:r>
          </a:p>
          <a:p>
            <a:pPr marL="342900" indent="-342900">
              <a:lnSpc>
                <a:spcPct val="150000"/>
              </a:lnSpc>
              <a:buFont typeface="Arial" panose="020B0604020202020204" pitchFamily="34" charset="0"/>
              <a:buChar char="•"/>
            </a:pPr>
            <a:r>
              <a:rPr lang="en-US" sz="2000" dirty="0"/>
              <a:t>Rigging and Signaling Certification</a:t>
            </a:r>
          </a:p>
        </p:txBody>
      </p:sp>
    </p:spTree>
    <p:extLst>
      <p:ext uri="{BB962C8B-B14F-4D97-AF65-F5344CB8AC3E}">
        <p14:creationId xmlns:p14="http://schemas.microsoft.com/office/powerpoint/2010/main" val="158414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1"/>
            <a:ext cx="7288282" cy="550790"/>
          </a:xfrm>
        </p:spPr>
        <p:txBody>
          <a:bodyPr/>
          <a:lstStyle/>
          <a:p>
            <a:r>
              <a:rPr lang="en-US" b="1" u="sng" dirty="0"/>
              <a:t>Courses offered:</a:t>
            </a:r>
          </a:p>
        </p:txBody>
      </p:sp>
      <p:pic>
        <p:nvPicPr>
          <p:cNvPr id="5" name="Content Placeholder 4" descr="A logo for a company&#10;&#10;Description automatically generated">
            <a:extLst>
              <a:ext uri="{FF2B5EF4-FFF2-40B4-BE49-F238E27FC236}">
                <a16:creationId xmlns:a16="http://schemas.microsoft.com/office/drawing/2014/main" id="{F85819AF-A340-B286-C431-492F34FE4279}"/>
              </a:ext>
            </a:extLst>
          </p:cNvPr>
          <p:cNvPicPr>
            <a:picLocks noGrp="1" noChangeAspect="1"/>
          </p:cNvPicPr>
          <p:nvPr>
            <p:ph sz="half" idx="2"/>
          </p:nvPr>
        </p:nvPicPr>
        <p:blipFill>
          <a:blip r:embed="rId3"/>
          <a:stretch>
            <a:fillRect/>
          </a:stretch>
        </p:blipFill>
        <p:spPr>
          <a:xfrm>
            <a:off x="4478813" y="4186809"/>
            <a:ext cx="975362" cy="560833"/>
          </a:xfrm>
        </p:spPr>
      </p:pic>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p:txBody>
          <a:bodyPr/>
          <a:lstStyle/>
          <a:p>
            <a:fld id="{A49DFD55-3C28-40EF-9E31-A92D2E4017FF}" type="slidenum">
              <a:rPr lang="en-US" smtClean="0"/>
              <a:pPr/>
              <a:t>7</a:t>
            </a:fld>
            <a:endParaRPr lang="en-US" dirty="0"/>
          </a:p>
        </p:txBody>
      </p:sp>
      <p:sp>
        <p:nvSpPr>
          <p:cNvPr id="3" name="TextBox 2">
            <a:extLst>
              <a:ext uri="{FF2B5EF4-FFF2-40B4-BE49-F238E27FC236}">
                <a16:creationId xmlns:a16="http://schemas.microsoft.com/office/drawing/2014/main" id="{31AECE8D-1924-FF3B-AFD0-5339ADD890E0}"/>
              </a:ext>
            </a:extLst>
          </p:cNvPr>
          <p:cNvSpPr txBox="1"/>
          <p:nvPr/>
        </p:nvSpPr>
        <p:spPr>
          <a:xfrm>
            <a:off x="1219200" y="1047750"/>
            <a:ext cx="7791450" cy="4310667"/>
          </a:xfrm>
          <a:prstGeom prst="rect">
            <a:avLst/>
          </a:prstGeom>
          <a:noFill/>
        </p:spPr>
        <p:txBody>
          <a:bodyPr wrap="square" rtlCol="0">
            <a:spAutoFit/>
          </a:bodyPr>
          <a:lstStyle/>
          <a:p>
            <a:r>
              <a:rPr lang="en-US" sz="2000" b="1" u="sng" dirty="0"/>
              <a:t>Personal Growth:</a:t>
            </a:r>
          </a:p>
          <a:p>
            <a:endParaRPr lang="en-US" sz="2000" b="1" u="sng" dirty="0"/>
          </a:p>
          <a:p>
            <a:pPr marL="342900" indent="-342900">
              <a:lnSpc>
                <a:spcPct val="200000"/>
              </a:lnSpc>
              <a:buFont typeface="Arial" panose="020B0604020202020204" pitchFamily="34" charset="0"/>
              <a:buChar char="•"/>
            </a:pPr>
            <a:r>
              <a:rPr lang="en-US" sz="2000" dirty="0"/>
              <a:t>Anti-Harassment</a:t>
            </a:r>
          </a:p>
          <a:p>
            <a:pPr marL="342900" indent="-342900">
              <a:lnSpc>
                <a:spcPct val="200000"/>
              </a:lnSpc>
              <a:buFont typeface="Arial" panose="020B0604020202020204" pitchFamily="34" charset="0"/>
              <a:buChar char="•"/>
            </a:pPr>
            <a:r>
              <a:rPr lang="en-US" sz="2000" dirty="0"/>
              <a:t>Mental Health Awareness/Suicide Prevention</a:t>
            </a:r>
          </a:p>
          <a:p>
            <a:pPr marL="342900" indent="-342900">
              <a:lnSpc>
                <a:spcPct val="200000"/>
              </a:lnSpc>
              <a:buFont typeface="Arial" panose="020B0604020202020204" pitchFamily="34" charset="0"/>
              <a:buChar char="•"/>
            </a:pPr>
            <a:r>
              <a:rPr lang="en-US" sz="2000" dirty="0"/>
              <a:t>Financial Tools</a:t>
            </a:r>
          </a:p>
          <a:p>
            <a:pPr marL="342900" indent="-342900">
              <a:lnSpc>
                <a:spcPct val="200000"/>
              </a:lnSpc>
              <a:buFont typeface="Arial" panose="020B0604020202020204" pitchFamily="34" charset="0"/>
              <a:buChar char="•"/>
            </a:pPr>
            <a:r>
              <a:rPr lang="en-US" sz="2000" dirty="0"/>
              <a:t>Laborers LEAD (Mentorship Training)</a:t>
            </a:r>
          </a:p>
          <a:p>
            <a:pPr marL="342900" indent="-342900">
              <a:lnSpc>
                <a:spcPct val="200000"/>
              </a:lnSpc>
              <a:buFont typeface="Arial" panose="020B0604020202020204" pitchFamily="34" charset="0"/>
              <a:buChar char="•"/>
            </a:pPr>
            <a:r>
              <a:rPr lang="en-US" sz="2000" dirty="0"/>
              <a:t>Foreman Training</a:t>
            </a:r>
          </a:p>
          <a:p>
            <a:pPr marL="342900" indent="-342900">
              <a:lnSpc>
                <a:spcPct val="200000"/>
              </a:lnSpc>
              <a:buFont typeface="Arial" panose="020B0604020202020204" pitchFamily="34" charset="0"/>
              <a:buChar char="•"/>
            </a:pPr>
            <a:r>
              <a:rPr lang="en-US" sz="2000" dirty="0"/>
              <a:t>Superintendent Training</a:t>
            </a:r>
          </a:p>
        </p:txBody>
      </p:sp>
    </p:spTree>
    <p:extLst>
      <p:ext uri="{BB962C8B-B14F-4D97-AF65-F5344CB8AC3E}">
        <p14:creationId xmlns:p14="http://schemas.microsoft.com/office/powerpoint/2010/main" val="424761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A860E-0B45-C301-1A4B-99C191400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66EFCA-4282-26BD-132F-7723F23DEA1A}"/>
              </a:ext>
            </a:extLst>
          </p:cNvPr>
          <p:cNvSpPr>
            <a:spLocks noGrp="1"/>
          </p:cNvSpPr>
          <p:nvPr>
            <p:ph type="title"/>
          </p:nvPr>
        </p:nvSpPr>
        <p:spPr>
          <a:xfrm>
            <a:off x="1322318" y="268361"/>
            <a:ext cx="7288282" cy="550790"/>
          </a:xfrm>
        </p:spPr>
        <p:txBody>
          <a:bodyPr/>
          <a:lstStyle/>
          <a:p>
            <a:r>
              <a:rPr lang="en-US" b="1" u="sng" dirty="0"/>
              <a:t>Courses in development:</a:t>
            </a:r>
          </a:p>
        </p:txBody>
      </p:sp>
      <p:pic>
        <p:nvPicPr>
          <p:cNvPr id="5" name="Content Placeholder 4" descr="A logo for a company&#10;&#10;Description automatically generated">
            <a:extLst>
              <a:ext uri="{FF2B5EF4-FFF2-40B4-BE49-F238E27FC236}">
                <a16:creationId xmlns:a16="http://schemas.microsoft.com/office/drawing/2014/main" id="{A8A287C4-C53C-38D5-F079-F5210F785199}"/>
              </a:ext>
            </a:extLst>
          </p:cNvPr>
          <p:cNvPicPr>
            <a:picLocks noGrp="1" noChangeAspect="1"/>
          </p:cNvPicPr>
          <p:nvPr>
            <p:ph sz="half" idx="2"/>
          </p:nvPr>
        </p:nvPicPr>
        <p:blipFill>
          <a:blip r:embed="rId3"/>
          <a:stretch>
            <a:fillRect/>
          </a:stretch>
        </p:blipFill>
        <p:spPr>
          <a:xfrm>
            <a:off x="4478813" y="4186809"/>
            <a:ext cx="975362" cy="560833"/>
          </a:xfrm>
        </p:spPr>
      </p:pic>
      <p:sp>
        <p:nvSpPr>
          <p:cNvPr id="14" name="Slide Number Placeholder 5">
            <a:extLst>
              <a:ext uri="{FF2B5EF4-FFF2-40B4-BE49-F238E27FC236}">
                <a16:creationId xmlns:a16="http://schemas.microsoft.com/office/drawing/2014/main" id="{C67CDB95-B3F5-83AE-F7CA-6C61362664D0}"/>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
        <p:nvSpPr>
          <p:cNvPr id="3" name="TextBox 2">
            <a:extLst>
              <a:ext uri="{FF2B5EF4-FFF2-40B4-BE49-F238E27FC236}">
                <a16:creationId xmlns:a16="http://schemas.microsoft.com/office/drawing/2014/main" id="{8EA367CF-F938-A93A-3803-41026176FBFD}"/>
              </a:ext>
            </a:extLst>
          </p:cNvPr>
          <p:cNvSpPr txBox="1"/>
          <p:nvPr/>
        </p:nvSpPr>
        <p:spPr>
          <a:xfrm>
            <a:off x="1962150" y="1152525"/>
            <a:ext cx="7791450" cy="1540678"/>
          </a:xfrm>
          <a:prstGeom prst="rect">
            <a:avLst/>
          </a:prstGeom>
          <a:noFill/>
        </p:spPr>
        <p:txBody>
          <a:bodyPr wrap="square" rtlCol="0">
            <a:spAutoFit/>
          </a:bodyPr>
          <a:lstStyle/>
          <a:p>
            <a:endParaRPr lang="en-US" sz="2000" b="1" u="sng" dirty="0"/>
          </a:p>
          <a:p>
            <a:pPr marL="342900" indent="-342900">
              <a:lnSpc>
                <a:spcPct val="200000"/>
              </a:lnSpc>
              <a:buFont typeface="Arial" panose="020B0604020202020204" pitchFamily="34" charset="0"/>
              <a:buChar char="•"/>
            </a:pPr>
            <a:r>
              <a:rPr lang="en-US" sz="2000" dirty="0"/>
              <a:t>FIREPROOFING INSTALLER CERTIFICATION</a:t>
            </a:r>
          </a:p>
          <a:p>
            <a:pPr marL="342900" indent="-342900">
              <a:lnSpc>
                <a:spcPct val="200000"/>
              </a:lnSpc>
              <a:buFont typeface="Arial" panose="020B0604020202020204" pitchFamily="34" charset="0"/>
              <a:buChar char="•"/>
            </a:pPr>
            <a:r>
              <a:rPr lang="en-US" sz="2000" dirty="0"/>
              <a:t>SOLAR FARM INSTALLER</a:t>
            </a:r>
          </a:p>
        </p:txBody>
      </p:sp>
    </p:spTree>
    <p:extLst>
      <p:ext uri="{BB962C8B-B14F-4D97-AF65-F5344CB8AC3E}">
        <p14:creationId xmlns:p14="http://schemas.microsoft.com/office/powerpoint/2010/main" val="259763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99C49-784A-D455-D694-B087A34DE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02B2D-D469-94F0-93D2-AA918637ACC8}"/>
              </a:ext>
            </a:extLst>
          </p:cNvPr>
          <p:cNvSpPr>
            <a:spLocks noGrp="1"/>
          </p:cNvSpPr>
          <p:nvPr>
            <p:ph type="title"/>
          </p:nvPr>
        </p:nvSpPr>
        <p:spPr>
          <a:xfrm>
            <a:off x="967027" y="1737698"/>
            <a:ext cx="7288282" cy="419510"/>
          </a:xfrm>
        </p:spPr>
        <p:txBody>
          <a:bodyPr>
            <a:normAutofit fontScale="90000"/>
          </a:bodyPr>
          <a:lstStyle/>
          <a:p>
            <a:r>
              <a:rPr lang="en-US" b="1" u="sng" dirty="0"/>
              <a:t>certification</a:t>
            </a:r>
            <a:r>
              <a:rPr lang="en-US" dirty="0"/>
              <a:t> </a:t>
            </a:r>
          </a:p>
        </p:txBody>
      </p:sp>
      <p:sp>
        <p:nvSpPr>
          <p:cNvPr id="3" name="Content Placeholder 2">
            <a:extLst>
              <a:ext uri="{FF2B5EF4-FFF2-40B4-BE49-F238E27FC236}">
                <a16:creationId xmlns:a16="http://schemas.microsoft.com/office/drawing/2014/main" id="{7D02EE08-A88C-6A2E-C544-72846E7D85BA}"/>
              </a:ext>
            </a:extLst>
          </p:cNvPr>
          <p:cNvSpPr>
            <a:spLocks noGrp="1"/>
          </p:cNvSpPr>
          <p:nvPr>
            <p:ph sz="half" idx="2"/>
          </p:nvPr>
        </p:nvSpPr>
        <p:spPr>
          <a:xfrm>
            <a:off x="1461224" y="2400300"/>
            <a:ext cx="7288212" cy="2057399"/>
          </a:xfrm>
        </p:spPr>
        <p:txBody>
          <a:bodyPr>
            <a:normAutofit/>
          </a:bodyPr>
          <a:lstStyle/>
          <a:p>
            <a:endParaRPr lang="en-US" sz="2000" dirty="0"/>
          </a:p>
          <a:p>
            <a:endParaRPr lang="en-US" sz="2000" dirty="0"/>
          </a:p>
        </p:txBody>
      </p:sp>
      <p:sp>
        <p:nvSpPr>
          <p:cNvPr id="4" name="Slide Number Placeholder 3">
            <a:extLst>
              <a:ext uri="{FF2B5EF4-FFF2-40B4-BE49-F238E27FC236}">
                <a16:creationId xmlns:a16="http://schemas.microsoft.com/office/drawing/2014/main" id="{57D5AED7-252A-B453-CC26-ECAF4FC22F43}"/>
              </a:ext>
            </a:extLst>
          </p:cNvPr>
          <p:cNvSpPr>
            <a:spLocks noGrp="1"/>
          </p:cNvSpPr>
          <p:nvPr>
            <p:ph type="sldNum" sz="quarter" idx="12"/>
          </p:nvPr>
        </p:nvSpPr>
        <p:spPr/>
        <p:txBody>
          <a:bodyPr/>
          <a:lstStyle/>
          <a:p>
            <a:fld id="{A49DFD55-3C28-40EF-9E31-A92D2E4017FF}" type="slidenum">
              <a:rPr lang="en-US" smtClean="0"/>
              <a:pPr/>
              <a:t>9</a:t>
            </a:fld>
            <a:endParaRPr lang="en-US" dirty="0"/>
          </a:p>
        </p:txBody>
      </p:sp>
      <p:pic>
        <p:nvPicPr>
          <p:cNvPr id="5" name="Picture 4" descr="A blue and orange text on a black background&#10;&#10;Description automatically generated">
            <a:extLst>
              <a:ext uri="{FF2B5EF4-FFF2-40B4-BE49-F238E27FC236}">
                <a16:creationId xmlns:a16="http://schemas.microsoft.com/office/drawing/2014/main" id="{D360A83F-5435-0010-4499-A313534C91D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93955" y="163586"/>
            <a:ext cx="3576638" cy="1197500"/>
          </a:xfrm>
          <a:prstGeom prst="rect">
            <a:avLst/>
          </a:prstGeom>
        </p:spPr>
      </p:pic>
      <p:pic>
        <p:nvPicPr>
          <p:cNvPr id="10" name="Picture 9" descr="A blue circle in a black background&#10;&#10;Description automatically generated">
            <a:extLst>
              <a:ext uri="{FF2B5EF4-FFF2-40B4-BE49-F238E27FC236}">
                <a16:creationId xmlns:a16="http://schemas.microsoft.com/office/drawing/2014/main" id="{6062D980-D419-CFD4-165A-125B7988995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692037" y="-263022"/>
            <a:ext cx="2057399" cy="2057399"/>
          </a:xfrm>
          <a:prstGeom prst="rect">
            <a:avLst/>
          </a:prstGeom>
        </p:spPr>
      </p:pic>
      <p:sp>
        <p:nvSpPr>
          <p:cNvPr id="11" name="TextBox 10">
            <a:extLst>
              <a:ext uri="{FF2B5EF4-FFF2-40B4-BE49-F238E27FC236}">
                <a16:creationId xmlns:a16="http://schemas.microsoft.com/office/drawing/2014/main" id="{2B8408FA-C68F-CD3C-E59C-32763D671713}"/>
              </a:ext>
            </a:extLst>
          </p:cNvPr>
          <p:cNvSpPr txBox="1"/>
          <p:nvPr/>
        </p:nvSpPr>
        <p:spPr>
          <a:xfrm>
            <a:off x="952500" y="2333625"/>
            <a:ext cx="8391525" cy="1938992"/>
          </a:xfrm>
          <a:prstGeom prst="rect">
            <a:avLst/>
          </a:prstGeom>
          <a:noFill/>
        </p:spPr>
        <p:txBody>
          <a:bodyPr wrap="square" rtlCol="0">
            <a:spAutoFit/>
          </a:bodyPr>
          <a:lstStyle/>
          <a:p>
            <a:r>
              <a:rPr lang="en-US" sz="2400" b="1" dirty="0"/>
              <a:t>All NWLETT Instructors and Apprenticeship Coordinators are required to work toward the LIUNA Training Certification, which is evaluated and approved by the American National Standards Institute.  Continuing Education is required annually.</a:t>
            </a:r>
          </a:p>
        </p:txBody>
      </p:sp>
    </p:spTree>
    <p:extLst>
      <p:ext uri="{BB962C8B-B14F-4D97-AF65-F5344CB8AC3E}">
        <p14:creationId xmlns:p14="http://schemas.microsoft.com/office/powerpoint/2010/main" val="66398467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168DCE-134F-4610-A6AA-88CEBE8D71D2}">
  <ds:schemaRefs>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http://purl.org/dc/terms/"/>
    <ds:schemaRef ds:uri="16c05727-aa75-4e4a-9b5f-8a80a1165891"/>
    <ds:schemaRef ds:uri="71af3243-3dd4-4a8d-8c0d-dd76da1f02a5"/>
    <ds:schemaRef ds:uri="http://schemas.microsoft.com/sharepoint/v3"/>
    <ds:schemaRef ds:uri="http://purl.org/dc/elements/1.1/"/>
  </ds:schemaRefs>
</ds:datastoreItem>
</file>

<file path=customXml/itemProps3.xml><?xml version="1.0" encoding="utf-8"?>
<ds:datastoreItem xmlns:ds="http://schemas.openxmlformats.org/officeDocument/2006/customXml" ds:itemID="{CABF691C-888B-4061-8A6F-D5CE84A0254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Gallery</Template>
  <TotalTime>300</TotalTime>
  <Words>432</Words>
  <Application>Microsoft Office PowerPoint</Application>
  <PresentationFormat>Widescreen</PresentationFormat>
  <Paragraphs>112</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 MT</vt:lpstr>
      <vt:lpstr>Gallery</vt:lpstr>
      <vt:lpstr>Northwest Laborers-Employers Training Trust www.nwlett.edu Brandon Jordan, training director</vt:lpstr>
      <vt:lpstr>Courses offered:</vt:lpstr>
      <vt:lpstr>Courses offered:</vt:lpstr>
      <vt:lpstr>Courses offered</vt:lpstr>
      <vt:lpstr>Courses offered:</vt:lpstr>
      <vt:lpstr>Courses offered:</vt:lpstr>
      <vt:lpstr>Courses offered:</vt:lpstr>
      <vt:lpstr>Courses in development:</vt:lpstr>
      <vt:lpstr>certification </vt:lpstr>
      <vt:lpstr>Accreditation </vt:lpstr>
      <vt:lpstr>Why Apprenticeship?</vt:lpstr>
      <vt:lpstr>Why pre-apprenticeship?</vt:lpstr>
      <vt:lpstr>The learn program </vt:lpstr>
      <vt:lpstr>Website: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Brandon Jordan</dc:creator>
  <cp:lastModifiedBy>Brandon Jordan</cp:lastModifiedBy>
  <cp:revision>2</cp:revision>
  <dcterms:created xsi:type="dcterms:W3CDTF">2024-07-11T19:22:45Z</dcterms:created>
  <dcterms:modified xsi:type="dcterms:W3CDTF">2025-10-08T23:49:33Z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