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289" r:id="rId5"/>
    <p:sldId id="288" r:id="rId6"/>
    <p:sldId id="276" r:id="rId7"/>
    <p:sldId id="283" r:id="rId8"/>
    <p:sldId id="261" r:id="rId9"/>
    <p:sldId id="290" r:id="rId10"/>
    <p:sldId id="264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185B1-80C5-4912-824A-F8B9CC10ECA3}" v="1" dt="2025-10-07T03:49:30.873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94" autoAdjust="0"/>
  </p:normalViewPr>
  <p:slideViewPr>
    <p:cSldViewPr snapToGrid="0">
      <p:cViewPr varScale="1">
        <p:scale>
          <a:sx n="108" d="100"/>
          <a:sy n="108" d="100"/>
        </p:scale>
        <p:origin x="798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ck Build LLC" userId="c81cf4ed3d677656" providerId="LiveId" clId="{AB30F07A-A762-4F1B-A218-0454F2D8B673}"/>
    <pc:docChg chg="custSel delSld modSld">
      <pc:chgData name="Quick Build LLC" userId="c81cf4ed3d677656" providerId="LiveId" clId="{AB30F07A-A762-4F1B-A218-0454F2D8B673}" dt="2025-10-07T05:46:32.195" v="154" actId="20577"/>
      <pc:docMkLst>
        <pc:docMk/>
      </pc:docMkLst>
      <pc:sldChg chg="del">
        <pc:chgData name="Quick Build LLC" userId="c81cf4ed3d677656" providerId="LiveId" clId="{AB30F07A-A762-4F1B-A218-0454F2D8B673}" dt="2025-10-07T03:49:55.980" v="120" actId="47"/>
        <pc:sldMkLst>
          <pc:docMk/>
          <pc:sldMk cId="1210802199" sldId="262"/>
        </pc:sldMkLst>
      </pc:sldChg>
      <pc:sldChg chg="modSp mod">
        <pc:chgData name="Quick Build LLC" userId="c81cf4ed3d677656" providerId="LiveId" clId="{AB30F07A-A762-4F1B-A218-0454F2D8B673}" dt="2025-10-07T03:49:47.807" v="119" actId="313"/>
        <pc:sldMkLst>
          <pc:docMk/>
          <pc:sldMk cId="2737241225" sldId="263"/>
        </pc:sldMkLst>
        <pc:spChg chg="mod">
          <ac:chgData name="Quick Build LLC" userId="c81cf4ed3d677656" providerId="LiveId" clId="{AB30F07A-A762-4F1B-A218-0454F2D8B673}" dt="2025-10-07T03:49:47.807" v="119" actId="313"/>
          <ac:spMkLst>
            <pc:docMk/>
            <pc:sldMk cId="2737241225" sldId="263"/>
            <ac:spMk id="2" creationId="{338A15DE-D135-0710-9984-A0A55E960CB0}"/>
          </ac:spMkLst>
        </pc:spChg>
        <pc:spChg chg="mod">
          <ac:chgData name="Quick Build LLC" userId="c81cf4ed3d677656" providerId="LiveId" clId="{AB30F07A-A762-4F1B-A218-0454F2D8B673}" dt="2025-10-07T03:49:44.677" v="117" actId="14100"/>
          <ac:spMkLst>
            <pc:docMk/>
            <pc:sldMk cId="2737241225" sldId="263"/>
            <ac:spMk id="3" creationId="{ECC8AA23-D8D0-93BE-5C5F-103A750B0D2F}"/>
          </ac:spMkLst>
        </pc:spChg>
      </pc:sldChg>
      <pc:sldChg chg="del">
        <pc:chgData name="Quick Build LLC" userId="c81cf4ed3d677656" providerId="LiveId" clId="{AB30F07A-A762-4F1B-A218-0454F2D8B673}" dt="2025-10-07T03:49:55.980" v="120" actId="47"/>
        <pc:sldMkLst>
          <pc:docMk/>
          <pc:sldMk cId="643777997" sldId="266"/>
        </pc:sldMkLst>
      </pc:sldChg>
      <pc:sldChg chg="del">
        <pc:chgData name="Quick Build LLC" userId="c81cf4ed3d677656" providerId="LiveId" clId="{AB30F07A-A762-4F1B-A218-0454F2D8B673}" dt="2025-10-07T03:49:55.980" v="120" actId="47"/>
        <pc:sldMkLst>
          <pc:docMk/>
          <pc:sldMk cId="3604630649" sldId="267"/>
        </pc:sldMkLst>
      </pc:sldChg>
      <pc:sldChg chg="del">
        <pc:chgData name="Quick Build LLC" userId="c81cf4ed3d677656" providerId="LiveId" clId="{AB30F07A-A762-4F1B-A218-0454F2D8B673}" dt="2025-10-07T03:49:55.980" v="120" actId="47"/>
        <pc:sldMkLst>
          <pc:docMk/>
          <pc:sldMk cId="4259977132" sldId="268"/>
        </pc:sldMkLst>
      </pc:sldChg>
      <pc:sldChg chg="modSp mod">
        <pc:chgData name="Quick Build LLC" userId="c81cf4ed3d677656" providerId="LiveId" clId="{AB30F07A-A762-4F1B-A218-0454F2D8B673}" dt="2025-10-07T05:46:32.195" v="154" actId="20577"/>
        <pc:sldMkLst>
          <pc:docMk/>
          <pc:sldMk cId="1038351183" sldId="288"/>
        </pc:sldMkLst>
        <pc:spChg chg="mod">
          <ac:chgData name="Quick Build LLC" userId="c81cf4ed3d677656" providerId="LiveId" clId="{AB30F07A-A762-4F1B-A218-0454F2D8B673}" dt="2025-10-07T05:46:32.195" v="154" actId="20577"/>
          <ac:spMkLst>
            <pc:docMk/>
            <pc:sldMk cId="1038351183" sldId="288"/>
            <ac:spMk id="3" creationId="{9BEA8735-F1DC-1DE6-0A38-429B2F660F8A}"/>
          </ac:spMkLst>
        </pc:spChg>
      </pc:sldChg>
      <pc:sldChg chg="delSp modSp mod">
        <pc:chgData name="Quick Build LLC" userId="c81cf4ed3d677656" providerId="LiveId" clId="{AB30F07A-A762-4F1B-A218-0454F2D8B673}" dt="2025-10-07T05:33:18.229" v="153" actId="1076"/>
        <pc:sldMkLst>
          <pc:docMk/>
          <pc:sldMk cId="3078994387" sldId="289"/>
        </pc:sldMkLst>
        <pc:spChg chg="del">
          <ac:chgData name="Quick Build LLC" userId="c81cf4ed3d677656" providerId="LiveId" clId="{AB30F07A-A762-4F1B-A218-0454F2D8B673}" dt="2025-10-07T05:33:09.423" v="151" actId="478"/>
          <ac:spMkLst>
            <pc:docMk/>
            <pc:sldMk cId="3078994387" sldId="289"/>
            <ac:spMk id="3" creationId="{133C3BA4-E13D-5BCC-E0B8-062E3C3984F6}"/>
          </ac:spMkLst>
        </pc:spChg>
        <pc:spChg chg="mod">
          <ac:chgData name="Quick Build LLC" userId="c81cf4ed3d677656" providerId="LiveId" clId="{AB30F07A-A762-4F1B-A218-0454F2D8B673}" dt="2025-10-07T05:33:18.229" v="153" actId="1076"/>
          <ac:spMkLst>
            <pc:docMk/>
            <pc:sldMk cId="3078994387" sldId="289"/>
            <ac:spMk id="9" creationId="{6FEC93CF-2672-7D78-F278-58C5E012E0DF}"/>
          </ac:spMkLst>
        </pc:spChg>
      </pc:sldChg>
      <pc:sldChg chg="addSp delSp mod">
        <pc:chgData name="Quick Build LLC" userId="c81cf4ed3d677656" providerId="LiveId" clId="{AB30F07A-A762-4F1B-A218-0454F2D8B673}" dt="2025-10-07T04:11:35.724" v="124" actId="22"/>
        <pc:sldMkLst>
          <pc:docMk/>
          <pc:sldMk cId="3389842416" sldId="290"/>
        </pc:sldMkLst>
        <pc:picChg chg="del">
          <ac:chgData name="Quick Build LLC" userId="c81cf4ed3d677656" providerId="LiveId" clId="{AB30F07A-A762-4F1B-A218-0454F2D8B673}" dt="2025-10-07T04:11:24.104" v="123" actId="478"/>
          <ac:picMkLst>
            <pc:docMk/>
            <pc:sldMk cId="3389842416" sldId="290"/>
            <ac:picMk id="3" creationId="{777811B9-4674-6C96-86D7-03BC91505387}"/>
          </ac:picMkLst>
        </pc:picChg>
        <pc:picChg chg="add">
          <ac:chgData name="Quick Build LLC" userId="c81cf4ed3d677656" providerId="LiveId" clId="{AB30F07A-A762-4F1B-A218-0454F2D8B673}" dt="2025-10-07T04:11:35.724" v="124" actId="22"/>
          <ac:picMkLst>
            <pc:docMk/>
            <pc:sldMk cId="3389842416" sldId="290"/>
            <ac:picMk id="5" creationId="{B9EB7B9F-A9E6-DD4B-D16C-AC3A7DE8B0C0}"/>
          </ac:picMkLst>
        </pc:picChg>
      </pc:sldChg>
      <pc:sldMasterChg chg="delSldLayout">
        <pc:chgData name="Quick Build LLC" userId="c81cf4ed3d677656" providerId="LiveId" clId="{AB30F07A-A762-4F1B-A218-0454F2D8B673}" dt="2025-10-07T03:49:55.980" v="120" actId="47"/>
        <pc:sldMasterMkLst>
          <pc:docMk/>
          <pc:sldMasterMk cId="1556065105" sldId="2147483667"/>
        </pc:sldMasterMkLst>
        <pc:sldLayoutChg chg="del">
          <pc:chgData name="Quick Build LLC" userId="c81cf4ed3d677656" providerId="LiveId" clId="{AB30F07A-A762-4F1B-A218-0454F2D8B673}" dt="2025-10-07T03:49:55.980" v="120" actId="47"/>
          <pc:sldLayoutMkLst>
            <pc:docMk/>
            <pc:sldMasterMk cId="1556065105" sldId="2147483667"/>
            <pc:sldLayoutMk cId="177422774" sldId="2147483688"/>
          </pc:sldLayoutMkLst>
        </pc:sldLayoutChg>
        <pc:sldLayoutChg chg="del">
          <pc:chgData name="Quick Build LLC" userId="c81cf4ed3d677656" providerId="LiveId" clId="{AB30F07A-A762-4F1B-A218-0454F2D8B673}" dt="2025-10-07T03:49:55.980" v="120" actId="47"/>
          <pc:sldLayoutMkLst>
            <pc:docMk/>
            <pc:sldMasterMk cId="1556065105" sldId="2147483667"/>
            <pc:sldLayoutMk cId="1518789907" sldId="2147483689"/>
          </pc:sldLayoutMkLst>
        </pc:sldLayoutChg>
        <pc:sldLayoutChg chg="del">
          <pc:chgData name="Quick Build LLC" userId="c81cf4ed3d677656" providerId="LiveId" clId="{AB30F07A-A762-4F1B-A218-0454F2D8B673}" dt="2025-10-07T03:49:55.980" v="120" actId="47"/>
          <pc:sldLayoutMkLst>
            <pc:docMk/>
            <pc:sldMasterMk cId="1556065105" sldId="2147483667"/>
            <pc:sldLayoutMk cId="114884233" sldId="2147483690"/>
          </pc:sldLayoutMkLst>
        </pc:sldLayoutChg>
        <pc:sldLayoutChg chg="del">
          <pc:chgData name="Quick Build LLC" userId="c81cf4ed3d677656" providerId="LiveId" clId="{AB30F07A-A762-4F1B-A218-0454F2D8B673}" dt="2025-10-07T03:49:55.980" v="120" actId="47"/>
          <pc:sldLayoutMkLst>
            <pc:docMk/>
            <pc:sldMasterMk cId="1556065105" sldId="2147483667"/>
            <pc:sldLayoutMk cId="1125396299" sldId="21474836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688B-038F-65E3-A358-58B4FCF3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6E4A6-2BF9-45BE-FDAB-63113C027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5A8D7-ACCD-B1A7-D4EA-42DC678FC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74AF7-36BD-37FD-8FFE-DF153ECD5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5" r:id="rId17"/>
    <p:sldLayoutId id="2147483686" r:id="rId18"/>
    <p:sldLayoutId id="214748368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quickbuildconsulting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192" y="1571661"/>
            <a:ext cx="9543832" cy="4276165"/>
          </a:xfrm>
        </p:spPr>
        <p:txBody>
          <a:bodyPr/>
          <a:lstStyle/>
          <a:p>
            <a:r>
              <a:rPr lang="en-US" sz="3200" dirty="0"/>
              <a:t>Building Strong Foundations: Efficient Construction in Native Communities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Presented By Caleb McGraw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Quick Build Consulting and Construction Services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100% Native owned Company</a:t>
            </a:r>
          </a:p>
        </p:txBody>
      </p:sp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752" y="975219"/>
            <a:ext cx="5313744" cy="4907561"/>
          </a:xfrm>
          <a:noFill/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consultant specializing in construction contracts, project delivery and compliance.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 supporting tribes, contractors, and owners on efficient project management and construction.</a:t>
            </a:r>
          </a:p>
        </p:txBody>
      </p:sp>
      <p:pic>
        <p:nvPicPr>
          <p:cNvPr id="25" name="Picture Placeholder 6" descr="A city skyline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A48463-80C9-D7D7-5FC4-6413D24B5166}"/>
              </a:ext>
            </a:extLst>
          </p:cNvPr>
          <p:cNvSpPr txBox="1">
            <a:spLocks/>
          </p:cNvSpPr>
          <p:nvPr/>
        </p:nvSpPr>
        <p:spPr>
          <a:xfrm>
            <a:off x="4435234" y="178707"/>
            <a:ext cx="9906000" cy="1382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city with tall buildings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C00982-1368-7FE8-DE6F-AF9953FC759E}"/>
              </a:ext>
            </a:extLst>
          </p:cNvPr>
          <p:cNvSpPr txBox="1">
            <a:spLocks/>
          </p:cNvSpPr>
          <p:nvPr/>
        </p:nvSpPr>
        <p:spPr>
          <a:xfrm>
            <a:off x="1366669" y="552550"/>
            <a:ext cx="9096850" cy="435819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Streamlining Contracts: Clear, enforceable, and aligned with tribal employment and labor rights requirements</a:t>
            </a:r>
          </a:p>
          <a:p>
            <a:pPr marL="285750" indent="-285750"/>
            <a:r>
              <a:rPr lang="en-US" dirty="0"/>
              <a:t>Risk Management: Proper scoping, bonding and scheduling to protect contractors and tribes.</a:t>
            </a:r>
          </a:p>
          <a:p>
            <a:pPr marL="285750" indent="-285750"/>
            <a:r>
              <a:rPr lang="en-US" dirty="0"/>
              <a:t>Budget &amp; Cost Controls: Strategies for staying within budget, fair payment structures for tribes and small contractors.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6ED7DC-34AA-93C5-4C12-6CE2BC08BAAA}"/>
              </a:ext>
            </a:extLst>
          </p:cNvPr>
          <p:cNvSpPr txBox="1">
            <a:spLocks/>
          </p:cNvSpPr>
          <p:nvPr/>
        </p:nvSpPr>
        <p:spPr>
          <a:xfrm>
            <a:off x="421640" y="-391159"/>
            <a:ext cx="9906000" cy="13821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Core Focus</a:t>
            </a:r>
          </a:p>
        </p:txBody>
      </p:sp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/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6B2672-40C1-A88B-C878-04C6D587FF89}"/>
              </a:ext>
            </a:extLst>
          </p:cNvPr>
          <p:cNvSpPr txBox="1">
            <a:spLocks/>
          </p:cNvSpPr>
          <p:nvPr/>
        </p:nvSpPr>
        <p:spPr>
          <a:xfrm>
            <a:off x="336177" y="1405093"/>
            <a:ext cx="9096850" cy="435819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Integrate Tero fee requirements and tribal preference policies into bids and contracts.</a:t>
            </a:r>
          </a:p>
          <a:p>
            <a:pPr marL="285750" indent="-285750"/>
            <a:r>
              <a:rPr lang="en-US" dirty="0"/>
              <a:t>Support tribes in negotiating fair terms with outside contractors.</a:t>
            </a:r>
          </a:p>
          <a:p>
            <a:pPr marL="285750" indent="-285750"/>
            <a:r>
              <a:rPr lang="en-US" dirty="0"/>
              <a:t>Encourage contractors to partner with TERO programs for labor needs.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25C776-48F4-2BB0-5B9D-784E7A01CF5A}"/>
              </a:ext>
            </a:extLst>
          </p:cNvPr>
          <p:cNvSpPr txBox="1">
            <a:spLocks/>
          </p:cNvSpPr>
          <p:nvPr/>
        </p:nvSpPr>
        <p:spPr>
          <a:xfrm>
            <a:off x="1529080" y="-287441"/>
            <a:ext cx="9906000" cy="13821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Partnership with TERO</a:t>
            </a:r>
          </a:p>
        </p:txBody>
      </p: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160D50-80AE-D719-014D-35A75B73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6" y="693615"/>
            <a:ext cx="11809048" cy="547077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FDF13B-2D83-3AF8-0EDB-A150A397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-91441"/>
            <a:ext cx="11049000" cy="879237"/>
          </a:xfrm>
          <a:noFill/>
        </p:spPr>
        <p:txBody>
          <a:bodyPr/>
          <a:lstStyle/>
          <a:p>
            <a:r>
              <a:rPr lang="en-US" dirty="0"/>
              <a:t>TERO Trainee Work Schedule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50C7-6F74-CF71-C3B8-4EDDFBFED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B7B9F-A9E6-DD4B-D16C-AC3A7DE8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0" y="0"/>
            <a:ext cx="11946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0ED94C-95E0-C4BB-9A1C-8E4FE71CC4C5}"/>
              </a:ext>
            </a:extLst>
          </p:cNvPr>
          <p:cNvSpPr txBox="1">
            <a:spLocks/>
          </p:cNvSpPr>
          <p:nvPr/>
        </p:nvSpPr>
        <p:spPr>
          <a:xfrm>
            <a:off x="1220097" y="1557493"/>
            <a:ext cx="9096850" cy="435819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Clear Communication at project onset between tribal governments, TERO and contractors.</a:t>
            </a:r>
          </a:p>
          <a:p>
            <a:pPr marL="285750" indent="-285750"/>
            <a:r>
              <a:rPr lang="en-US" dirty="0"/>
              <a:t>Contract clauses to prevent disputes on hiring, safety, costs and scheduling.</a:t>
            </a:r>
          </a:p>
          <a:p>
            <a:pPr marL="285750" indent="-285750"/>
            <a:r>
              <a:rPr lang="en-US" dirty="0"/>
              <a:t>Tribes save time and costs through strong contract and project oversight.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39" y="263763"/>
            <a:ext cx="9906000" cy="1382156"/>
          </a:xfrm>
          <a:noFill/>
        </p:spPr>
        <p:txBody>
          <a:bodyPr/>
          <a:lstStyle/>
          <a:p>
            <a:r>
              <a:rPr lang="en-US" dirty="0"/>
              <a:t>Path to success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1EB3CC-B6FA-D0A7-2397-3BC0071F3D1E}"/>
              </a:ext>
            </a:extLst>
          </p:cNvPr>
          <p:cNvSpPr txBox="1">
            <a:spLocks/>
          </p:cNvSpPr>
          <p:nvPr/>
        </p:nvSpPr>
        <p:spPr>
          <a:xfrm>
            <a:off x="1220096" y="1645919"/>
            <a:ext cx="10047343" cy="41275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For contractors: Learn tribal requirements proactively</a:t>
            </a:r>
          </a:p>
          <a:p>
            <a:pPr marL="285750" indent="-285750"/>
            <a:r>
              <a:rPr lang="en-US" dirty="0"/>
              <a:t>For tribes: Leverage consultants and TERO for employment goals and deadlines</a:t>
            </a:r>
          </a:p>
          <a:p>
            <a:pPr marL="285750" indent="-285750"/>
            <a:r>
              <a:rPr lang="en-US" dirty="0"/>
              <a:t>Build trust-based, transparent relationships for Native community results</a:t>
            </a:r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Questions? Let’s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6416039" cy="406749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Caleb McGraw, Quick Build Consulting</a:t>
            </a:r>
          </a:p>
          <a:p>
            <a:r>
              <a:rPr lang="en-US" sz="2800" dirty="0">
                <a:hlinkClick r:id="rId3"/>
              </a:rPr>
              <a:t>quickbuildconsulting@gmail.com</a:t>
            </a:r>
            <a:endParaRPr lang="en-US" sz="2800" dirty="0"/>
          </a:p>
          <a:p>
            <a:r>
              <a:rPr lang="en-US" sz="2800" dirty="0"/>
              <a:t>907-201-9419</a:t>
            </a:r>
          </a:p>
        </p:txBody>
      </p:sp>
      <p:pic>
        <p:nvPicPr>
          <p:cNvPr id="20" name="Picture Placeholder 19" descr="City lights at night">
            <a:extLst>
              <a:ext uri="{FF2B5EF4-FFF2-40B4-BE49-F238E27FC236}">
                <a16:creationId xmlns:a16="http://schemas.microsoft.com/office/drawing/2014/main" id="{E5D7764F-CE06-1A00-3555-ACAE6ACDF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{82058FA8-B13C-4411-9A23-D6F9D5B3EA18}TF020710ce-b2a3-4743-8ec4-0abcd2574951ef9f6aa4_win32-415a623b9e9a</Template>
  <TotalTime>132</TotalTime>
  <Words>250</Words>
  <Application>Microsoft Office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Univers Condensed Light</vt:lpstr>
      <vt:lpstr>Walbaum Display Light</vt:lpstr>
      <vt:lpstr>AngleLinesVTI</vt:lpstr>
      <vt:lpstr>Building Strong Foundations: Efficient Construction in Native Communities  Presented By Caleb McGraw  Quick Build Consulting and Construction Services  100% Native owned Company</vt:lpstr>
      <vt:lpstr>AGENDA</vt:lpstr>
      <vt:lpstr>PowerPoint Presentation</vt:lpstr>
      <vt:lpstr>PowerPoint Presentation</vt:lpstr>
      <vt:lpstr>TERO Trainee Work Schedule</vt:lpstr>
      <vt:lpstr>PowerPoint Presentation</vt:lpstr>
      <vt:lpstr>Best Practices</vt:lpstr>
      <vt:lpstr>Path to success</vt:lpstr>
      <vt:lpstr>Questions? Let’s Discuss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Quick Build LLC</dc:creator>
  <cp:lastModifiedBy>Quick Build LLC</cp:lastModifiedBy>
  <cp:revision>1</cp:revision>
  <dcterms:created xsi:type="dcterms:W3CDTF">2025-10-07T03:20:21Z</dcterms:created>
  <dcterms:modified xsi:type="dcterms:W3CDTF">2025-10-07T05:46:40Z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